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2.xml" ContentType="application/inkml+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300" r:id="rId3"/>
    <p:sldId id="289" r:id="rId4"/>
    <p:sldId id="290" r:id="rId5"/>
    <p:sldId id="291" r:id="rId6"/>
    <p:sldId id="320" r:id="rId7"/>
    <p:sldId id="319" r:id="rId8"/>
    <p:sldId id="311" r:id="rId9"/>
    <p:sldId id="296" r:id="rId10"/>
    <p:sldId id="297" r:id="rId11"/>
    <p:sldId id="321" r:id="rId12"/>
    <p:sldId id="322" r:id="rId13"/>
    <p:sldId id="323" r:id="rId14"/>
    <p:sldId id="324" r:id="rId15"/>
    <p:sldId id="325" r:id="rId16"/>
    <p:sldId id="326" r:id="rId17"/>
    <p:sldId id="327" r:id="rId18"/>
    <p:sldId id="328" r:id="rId19"/>
    <p:sldId id="329" r:id="rId20"/>
    <p:sldId id="330" r:id="rId21"/>
    <p:sldId id="331" r:id="rId22"/>
    <p:sldId id="332" r:id="rId23"/>
    <p:sldId id="33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B512B5-835A-43A6-B7E7-CC4A9387EFD9}" v="12" dt="2019-04-10T15:35:57.9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60" d="100"/>
          <a:sy n="60" d="100"/>
        </p:scale>
        <p:origin x="1020"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DB0E29-350F-41D7-BD1C-8A3997D52BC6}" type="doc">
      <dgm:prSet loTypeId="urn:microsoft.com/office/officeart/2005/8/layout/chevron1" loCatId="process" qsTypeId="urn:microsoft.com/office/officeart/2005/8/quickstyle/simple1" qsCatId="simple" csTypeId="urn:microsoft.com/office/officeart/2005/8/colors/colorful1" csCatId="colorful" phldr="1"/>
      <dgm:spPr/>
    </dgm:pt>
    <dgm:pt modelId="{0A9CAE3B-B771-49CB-865C-D4426ED0D967}">
      <dgm:prSet phldrT="[Texto]" custT="1"/>
      <dgm:spPr/>
      <dgm:t>
        <a:bodyPr/>
        <a:lstStyle/>
        <a:p>
          <a:r>
            <a:rPr lang="es-ES" sz="1800" b="1" kern="1200" dirty="0" smtClean="0">
              <a:solidFill>
                <a:schemeClr val="tx1"/>
              </a:solidFill>
              <a:latin typeface="Lemon/Milk" panose="020B0603050302020204" pitchFamily="34" charset="0"/>
              <a:ea typeface="+mj-ea"/>
              <a:cs typeface="+mj-cs"/>
            </a:rPr>
            <a:t>SALUD</a:t>
          </a:r>
          <a:endParaRPr lang="es-ES" sz="1800" b="1" kern="1200" dirty="0">
            <a:solidFill>
              <a:schemeClr val="tx1"/>
            </a:solidFill>
            <a:latin typeface="Lemon/Milk" panose="020B0603050302020204" pitchFamily="34" charset="0"/>
            <a:ea typeface="+mj-ea"/>
            <a:cs typeface="+mj-cs"/>
          </a:endParaRPr>
        </a:p>
      </dgm:t>
    </dgm:pt>
    <dgm:pt modelId="{76980C0F-9DDD-4705-9006-47D27563F83F}" type="parTrans" cxnId="{0B2B87C2-93D9-4906-88A5-3DC7FA7EA7BE}">
      <dgm:prSet/>
      <dgm:spPr/>
      <dgm:t>
        <a:bodyPr/>
        <a:lstStyle/>
        <a:p>
          <a:endParaRPr lang="es-ES">
            <a:solidFill>
              <a:schemeClr val="tx1"/>
            </a:solidFill>
            <a:latin typeface="Roboto" panose="02000000000000000000" pitchFamily="2" charset="0"/>
            <a:ea typeface="Roboto" panose="02000000000000000000" pitchFamily="2" charset="0"/>
            <a:cs typeface="Roboto" panose="02000000000000000000" pitchFamily="2" charset="0"/>
          </a:endParaRPr>
        </a:p>
      </dgm:t>
    </dgm:pt>
    <dgm:pt modelId="{DB1D5258-F658-4DAF-91BB-E471D3307AAB}" type="sibTrans" cxnId="{0B2B87C2-93D9-4906-88A5-3DC7FA7EA7BE}">
      <dgm:prSet/>
      <dgm:spPr/>
      <dgm:t>
        <a:bodyPr/>
        <a:lstStyle/>
        <a:p>
          <a:endParaRPr lang="es-ES">
            <a:solidFill>
              <a:schemeClr val="tx1"/>
            </a:solidFill>
            <a:latin typeface="Roboto" panose="02000000000000000000" pitchFamily="2" charset="0"/>
            <a:ea typeface="Roboto" panose="02000000000000000000" pitchFamily="2" charset="0"/>
            <a:cs typeface="Roboto" panose="02000000000000000000" pitchFamily="2" charset="0"/>
          </a:endParaRPr>
        </a:p>
      </dgm:t>
    </dgm:pt>
    <dgm:pt modelId="{C84BB419-A43E-4D4A-BC38-6F6EF38B6C09}">
      <dgm:prSet phldrT="[Texto]" custT="1"/>
      <dgm:spPr/>
      <dgm:t>
        <a:bodyPr/>
        <a:lstStyle/>
        <a:p>
          <a:r>
            <a:rPr lang="es-ES" sz="1800" b="1" kern="1200" dirty="0" smtClean="0">
              <a:solidFill>
                <a:schemeClr val="tx1"/>
              </a:solidFill>
              <a:latin typeface="Lemon/Milk" panose="020B0603050302020204" pitchFamily="34" charset="0"/>
              <a:ea typeface="+mj-ea"/>
              <a:cs typeface="+mj-cs"/>
            </a:rPr>
            <a:t>Educación</a:t>
          </a:r>
          <a:endParaRPr lang="es-ES" sz="1800" b="1" kern="1200" dirty="0">
            <a:solidFill>
              <a:schemeClr val="tx1"/>
            </a:solidFill>
            <a:latin typeface="Lemon/Milk" panose="020B0603050302020204" pitchFamily="34" charset="0"/>
            <a:ea typeface="+mj-ea"/>
            <a:cs typeface="+mj-cs"/>
          </a:endParaRPr>
        </a:p>
      </dgm:t>
    </dgm:pt>
    <dgm:pt modelId="{B9133BD9-3A0D-4F90-BC3A-AAADE228B8C1}" type="parTrans" cxnId="{84ED11E6-A7FE-41A6-A65A-8D0286246487}">
      <dgm:prSet/>
      <dgm:spPr/>
      <dgm:t>
        <a:bodyPr/>
        <a:lstStyle/>
        <a:p>
          <a:endParaRPr lang="es-ES">
            <a:solidFill>
              <a:schemeClr val="tx1"/>
            </a:solidFill>
            <a:latin typeface="Roboto" panose="02000000000000000000" pitchFamily="2" charset="0"/>
            <a:ea typeface="Roboto" panose="02000000000000000000" pitchFamily="2" charset="0"/>
            <a:cs typeface="Roboto" panose="02000000000000000000" pitchFamily="2" charset="0"/>
          </a:endParaRPr>
        </a:p>
      </dgm:t>
    </dgm:pt>
    <dgm:pt modelId="{2B7DFCB1-716E-413E-B8D2-9A88669A142A}" type="sibTrans" cxnId="{84ED11E6-A7FE-41A6-A65A-8D0286246487}">
      <dgm:prSet/>
      <dgm:spPr/>
      <dgm:t>
        <a:bodyPr/>
        <a:lstStyle/>
        <a:p>
          <a:endParaRPr lang="es-ES">
            <a:solidFill>
              <a:schemeClr val="tx1"/>
            </a:solidFill>
            <a:latin typeface="Roboto" panose="02000000000000000000" pitchFamily="2" charset="0"/>
            <a:ea typeface="Roboto" panose="02000000000000000000" pitchFamily="2" charset="0"/>
            <a:cs typeface="Roboto" panose="02000000000000000000" pitchFamily="2" charset="0"/>
          </a:endParaRPr>
        </a:p>
      </dgm:t>
    </dgm:pt>
    <dgm:pt modelId="{BC01A1D8-DEC1-4969-BF85-E133B15C1FD8}">
      <dgm:prSet phldrT="[Texto]" custT="1"/>
      <dgm:spPr/>
      <dgm:t>
        <a:bodyPr/>
        <a:lstStyle/>
        <a:p>
          <a:r>
            <a:rPr lang="es-ES" sz="1800" dirty="0" smtClean="0">
              <a:solidFill>
                <a:schemeClr val="tx1"/>
              </a:solidFill>
              <a:latin typeface="Lemon/Milk" panose="020B0603050302020204" pitchFamily="34" charset="0"/>
              <a:ea typeface="Roboto" panose="02000000000000000000" pitchFamily="2" charset="0"/>
              <a:cs typeface="Roboto" panose="02000000000000000000" pitchFamily="2" charset="0"/>
            </a:rPr>
            <a:t>Investigación</a:t>
          </a:r>
          <a:endParaRPr lang="es-ES" sz="1800" dirty="0">
            <a:solidFill>
              <a:schemeClr val="tx1"/>
            </a:solidFill>
            <a:latin typeface="Lemon/Milk" panose="020B0603050302020204" pitchFamily="34" charset="0"/>
            <a:ea typeface="Roboto" panose="02000000000000000000" pitchFamily="2" charset="0"/>
            <a:cs typeface="Roboto" panose="02000000000000000000" pitchFamily="2" charset="0"/>
          </a:endParaRPr>
        </a:p>
      </dgm:t>
    </dgm:pt>
    <dgm:pt modelId="{4C7D1D20-D128-416B-B517-00B6CAD2BE3B}" type="parTrans" cxnId="{E46B27B1-E1B7-4E06-90F4-5CDD2B42E564}">
      <dgm:prSet/>
      <dgm:spPr/>
      <dgm:t>
        <a:bodyPr/>
        <a:lstStyle/>
        <a:p>
          <a:endParaRPr lang="es-ES">
            <a:solidFill>
              <a:schemeClr val="tx1"/>
            </a:solidFill>
            <a:latin typeface="Roboto" panose="02000000000000000000" pitchFamily="2" charset="0"/>
            <a:ea typeface="Roboto" panose="02000000000000000000" pitchFamily="2" charset="0"/>
            <a:cs typeface="Roboto" panose="02000000000000000000" pitchFamily="2" charset="0"/>
          </a:endParaRPr>
        </a:p>
      </dgm:t>
    </dgm:pt>
    <dgm:pt modelId="{FBC0247D-80D3-4F58-B6CD-5D3A68A0C716}" type="sibTrans" cxnId="{E46B27B1-E1B7-4E06-90F4-5CDD2B42E564}">
      <dgm:prSet/>
      <dgm:spPr/>
      <dgm:t>
        <a:bodyPr/>
        <a:lstStyle/>
        <a:p>
          <a:endParaRPr lang="es-ES">
            <a:solidFill>
              <a:schemeClr val="tx1"/>
            </a:solidFill>
            <a:latin typeface="Roboto" panose="02000000000000000000" pitchFamily="2" charset="0"/>
            <a:ea typeface="Roboto" panose="02000000000000000000" pitchFamily="2" charset="0"/>
            <a:cs typeface="Roboto" panose="02000000000000000000" pitchFamily="2" charset="0"/>
          </a:endParaRPr>
        </a:p>
      </dgm:t>
    </dgm:pt>
    <dgm:pt modelId="{112617CC-A200-477F-8CBA-82143A5AFD4C}">
      <dgm:prSet phldrT="[Texto]" custT="1"/>
      <dgm:spPr/>
      <dgm:t>
        <a:bodyPr/>
        <a:lstStyle/>
        <a:p>
          <a:r>
            <a:rPr lang="es-ES" sz="1700" dirty="0" smtClean="0">
              <a:solidFill>
                <a:schemeClr val="tx1"/>
              </a:solidFill>
              <a:latin typeface="Lemon/Milk" panose="020B0603050302020204" pitchFamily="34" charset="0"/>
              <a:ea typeface="Roboto" panose="02000000000000000000" pitchFamily="2" charset="0"/>
              <a:cs typeface="Roboto" panose="02000000000000000000" pitchFamily="2" charset="0"/>
            </a:rPr>
            <a:t>Desarrollo</a:t>
          </a:r>
          <a:endParaRPr lang="es-ES" sz="1700" dirty="0">
            <a:solidFill>
              <a:schemeClr val="tx1"/>
            </a:solidFill>
            <a:latin typeface="Lemon/Milk" panose="020B0603050302020204" pitchFamily="34" charset="0"/>
            <a:ea typeface="Roboto" panose="02000000000000000000" pitchFamily="2" charset="0"/>
            <a:cs typeface="Roboto" panose="02000000000000000000" pitchFamily="2" charset="0"/>
          </a:endParaRPr>
        </a:p>
      </dgm:t>
    </dgm:pt>
    <dgm:pt modelId="{6093D197-AFAA-4693-96CE-794922005FA7}" type="parTrans" cxnId="{490D0241-56C0-4AD8-9F3F-0FC8AA13C0FE}">
      <dgm:prSet/>
      <dgm:spPr/>
      <dgm:t>
        <a:bodyPr/>
        <a:lstStyle/>
        <a:p>
          <a:endParaRPr lang="es-ES">
            <a:solidFill>
              <a:schemeClr val="tx1"/>
            </a:solidFill>
            <a:latin typeface="Roboto" panose="02000000000000000000" pitchFamily="2" charset="0"/>
            <a:ea typeface="Roboto" panose="02000000000000000000" pitchFamily="2" charset="0"/>
            <a:cs typeface="Roboto" panose="02000000000000000000" pitchFamily="2" charset="0"/>
          </a:endParaRPr>
        </a:p>
      </dgm:t>
    </dgm:pt>
    <dgm:pt modelId="{C869706F-3B13-4E59-8722-D9CE0FB16C04}" type="sibTrans" cxnId="{490D0241-56C0-4AD8-9F3F-0FC8AA13C0FE}">
      <dgm:prSet/>
      <dgm:spPr/>
      <dgm:t>
        <a:bodyPr/>
        <a:lstStyle/>
        <a:p>
          <a:endParaRPr lang="es-ES">
            <a:solidFill>
              <a:schemeClr val="tx1"/>
            </a:solidFill>
            <a:latin typeface="Roboto" panose="02000000000000000000" pitchFamily="2" charset="0"/>
            <a:ea typeface="Roboto" panose="02000000000000000000" pitchFamily="2" charset="0"/>
            <a:cs typeface="Roboto" panose="02000000000000000000" pitchFamily="2" charset="0"/>
          </a:endParaRPr>
        </a:p>
      </dgm:t>
    </dgm:pt>
    <dgm:pt modelId="{C797F609-D884-4287-BDBD-CCD86A5A4B35}">
      <dgm:prSet phldrT="[Texto]"/>
      <dgm:spPr/>
      <dgm:t>
        <a:bodyPr/>
        <a:lstStyle/>
        <a:p>
          <a:r>
            <a:rPr lang="es-ES" dirty="0" smtClean="0">
              <a:solidFill>
                <a:schemeClr val="tx1"/>
              </a:solidFill>
              <a:latin typeface="Lemon/Milk" panose="020B0603050302020204" pitchFamily="34" charset="0"/>
              <a:ea typeface="Roboto" panose="02000000000000000000" pitchFamily="2" charset="0"/>
              <a:cs typeface="Roboto" panose="02000000000000000000" pitchFamily="2" charset="0"/>
            </a:rPr>
            <a:t>Innovación</a:t>
          </a:r>
          <a:endParaRPr lang="es-ES" dirty="0">
            <a:solidFill>
              <a:schemeClr val="tx1"/>
            </a:solidFill>
            <a:latin typeface="Lemon/Milk" panose="020B0603050302020204" pitchFamily="34" charset="0"/>
            <a:ea typeface="Roboto" panose="02000000000000000000" pitchFamily="2" charset="0"/>
            <a:cs typeface="Roboto" panose="02000000000000000000" pitchFamily="2" charset="0"/>
          </a:endParaRPr>
        </a:p>
      </dgm:t>
    </dgm:pt>
    <dgm:pt modelId="{0ECC482F-2760-4549-9691-462880609474}" type="parTrans" cxnId="{0C0A287F-9D78-422B-9E61-A345A4639AF6}">
      <dgm:prSet/>
      <dgm:spPr/>
      <dgm:t>
        <a:bodyPr/>
        <a:lstStyle/>
        <a:p>
          <a:endParaRPr lang="es-ES">
            <a:solidFill>
              <a:schemeClr val="tx1"/>
            </a:solidFill>
            <a:latin typeface="Roboto" panose="02000000000000000000" pitchFamily="2" charset="0"/>
            <a:ea typeface="Roboto" panose="02000000000000000000" pitchFamily="2" charset="0"/>
            <a:cs typeface="Roboto" panose="02000000000000000000" pitchFamily="2" charset="0"/>
          </a:endParaRPr>
        </a:p>
      </dgm:t>
    </dgm:pt>
    <dgm:pt modelId="{4D2CC18A-2935-4104-8522-8C50E0E55FFF}" type="sibTrans" cxnId="{0C0A287F-9D78-422B-9E61-A345A4639AF6}">
      <dgm:prSet/>
      <dgm:spPr/>
      <dgm:t>
        <a:bodyPr/>
        <a:lstStyle/>
        <a:p>
          <a:endParaRPr lang="es-ES">
            <a:solidFill>
              <a:schemeClr val="tx1"/>
            </a:solidFill>
            <a:latin typeface="Roboto" panose="02000000000000000000" pitchFamily="2" charset="0"/>
            <a:ea typeface="Roboto" panose="02000000000000000000" pitchFamily="2" charset="0"/>
            <a:cs typeface="Roboto" panose="02000000000000000000" pitchFamily="2" charset="0"/>
          </a:endParaRPr>
        </a:p>
      </dgm:t>
    </dgm:pt>
    <dgm:pt modelId="{B829C3A2-1F0E-42C6-BA18-9EA0CFE0AFD4}" type="pres">
      <dgm:prSet presAssocID="{DCDB0E29-350F-41D7-BD1C-8A3997D52BC6}" presName="Name0" presStyleCnt="0">
        <dgm:presLayoutVars>
          <dgm:dir/>
          <dgm:animLvl val="lvl"/>
          <dgm:resizeHandles val="exact"/>
        </dgm:presLayoutVars>
      </dgm:prSet>
      <dgm:spPr/>
    </dgm:pt>
    <dgm:pt modelId="{415B7B36-6E4D-4839-A03B-680228384BEC}" type="pres">
      <dgm:prSet presAssocID="{0A9CAE3B-B771-49CB-865C-D4426ED0D967}" presName="parTxOnly" presStyleLbl="node1" presStyleIdx="0" presStyleCnt="5" custScaleX="86703">
        <dgm:presLayoutVars>
          <dgm:chMax val="0"/>
          <dgm:chPref val="0"/>
          <dgm:bulletEnabled val="1"/>
        </dgm:presLayoutVars>
      </dgm:prSet>
      <dgm:spPr/>
      <dgm:t>
        <a:bodyPr/>
        <a:lstStyle/>
        <a:p>
          <a:endParaRPr lang="es-ES"/>
        </a:p>
      </dgm:t>
    </dgm:pt>
    <dgm:pt modelId="{6E10CBA3-2D31-4F65-8C4C-2A797EC6B1BC}" type="pres">
      <dgm:prSet presAssocID="{DB1D5258-F658-4DAF-91BB-E471D3307AAB}" presName="parTxOnlySpace" presStyleCnt="0"/>
      <dgm:spPr/>
    </dgm:pt>
    <dgm:pt modelId="{436B5B19-B22A-4CCA-8163-0DBF649B8EF2}" type="pres">
      <dgm:prSet presAssocID="{C84BB419-A43E-4D4A-BC38-6F6EF38B6C09}" presName="parTxOnly" presStyleLbl="node1" presStyleIdx="1" presStyleCnt="5" custScaleX="111983">
        <dgm:presLayoutVars>
          <dgm:chMax val="0"/>
          <dgm:chPref val="0"/>
          <dgm:bulletEnabled val="1"/>
        </dgm:presLayoutVars>
      </dgm:prSet>
      <dgm:spPr/>
    </dgm:pt>
    <dgm:pt modelId="{8DF7BB8A-9725-45FC-92B5-6A30541B70A4}" type="pres">
      <dgm:prSet presAssocID="{2B7DFCB1-716E-413E-B8D2-9A88669A142A}" presName="parTxOnlySpace" presStyleCnt="0"/>
      <dgm:spPr/>
    </dgm:pt>
    <dgm:pt modelId="{B09BCFFD-3F1F-464B-B525-E21E05EEFF88}" type="pres">
      <dgm:prSet presAssocID="{BC01A1D8-DEC1-4969-BF85-E133B15C1FD8}" presName="parTxOnly" presStyleLbl="node1" presStyleIdx="2" presStyleCnt="5" custScaleX="119574">
        <dgm:presLayoutVars>
          <dgm:chMax val="0"/>
          <dgm:chPref val="0"/>
          <dgm:bulletEnabled val="1"/>
        </dgm:presLayoutVars>
      </dgm:prSet>
      <dgm:spPr/>
      <dgm:t>
        <a:bodyPr/>
        <a:lstStyle/>
        <a:p>
          <a:endParaRPr lang="es-ES"/>
        </a:p>
      </dgm:t>
    </dgm:pt>
    <dgm:pt modelId="{E8C2241A-B716-4F0D-A349-77128C5798C2}" type="pres">
      <dgm:prSet presAssocID="{FBC0247D-80D3-4F58-B6CD-5D3A68A0C716}" presName="parTxOnlySpace" presStyleCnt="0"/>
      <dgm:spPr/>
    </dgm:pt>
    <dgm:pt modelId="{4B8FBD33-87A3-42D1-8155-768A7B9EE412}" type="pres">
      <dgm:prSet presAssocID="{112617CC-A200-477F-8CBA-82143A5AFD4C}" presName="parTxOnly" presStyleLbl="node1" presStyleIdx="3" presStyleCnt="5" custScaleX="113771">
        <dgm:presLayoutVars>
          <dgm:chMax val="0"/>
          <dgm:chPref val="0"/>
          <dgm:bulletEnabled val="1"/>
        </dgm:presLayoutVars>
      </dgm:prSet>
      <dgm:spPr/>
    </dgm:pt>
    <dgm:pt modelId="{EAA21333-8A49-4D5F-A4D7-EBCC2E9FD969}" type="pres">
      <dgm:prSet presAssocID="{C869706F-3B13-4E59-8722-D9CE0FB16C04}" presName="parTxOnlySpace" presStyleCnt="0"/>
      <dgm:spPr/>
    </dgm:pt>
    <dgm:pt modelId="{3CFF5E82-5B56-40D9-B949-0338A688A4AB}" type="pres">
      <dgm:prSet presAssocID="{C797F609-D884-4287-BDBD-CCD86A5A4B35}" presName="parTxOnly" presStyleLbl="node1" presStyleIdx="4" presStyleCnt="5">
        <dgm:presLayoutVars>
          <dgm:chMax val="0"/>
          <dgm:chPref val="0"/>
          <dgm:bulletEnabled val="1"/>
        </dgm:presLayoutVars>
      </dgm:prSet>
      <dgm:spPr/>
    </dgm:pt>
  </dgm:ptLst>
  <dgm:cxnLst>
    <dgm:cxn modelId="{0B2B87C2-93D9-4906-88A5-3DC7FA7EA7BE}" srcId="{DCDB0E29-350F-41D7-BD1C-8A3997D52BC6}" destId="{0A9CAE3B-B771-49CB-865C-D4426ED0D967}" srcOrd="0" destOrd="0" parTransId="{76980C0F-9DDD-4705-9006-47D27563F83F}" sibTransId="{DB1D5258-F658-4DAF-91BB-E471D3307AAB}"/>
    <dgm:cxn modelId="{E67F33AE-A1CC-4103-84AB-E42BFFFEF96F}" type="presOf" srcId="{0A9CAE3B-B771-49CB-865C-D4426ED0D967}" destId="{415B7B36-6E4D-4839-A03B-680228384BEC}" srcOrd="0" destOrd="0" presId="urn:microsoft.com/office/officeart/2005/8/layout/chevron1"/>
    <dgm:cxn modelId="{50B9950B-7674-4D8F-B138-DCD9064A150F}" type="presOf" srcId="{BC01A1D8-DEC1-4969-BF85-E133B15C1FD8}" destId="{B09BCFFD-3F1F-464B-B525-E21E05EEFF88}" srcOrd="0" destOrd="0" presId="urn:microsoft.com/office/officeart/2005/8/layout/chevron1"/>
    <dgm:cxn modelId="{84ED11E6-A7FE-41A6-A65A-8D0286246487}" srcId="{DCDB0E29-350F-41D7-BD1C-8A3997D52BC6}" destId="{C84BB419-A43E-4D4A-BC38-6F6EF38B6C09}" srcOrd="1" destOrd="0" parTransId="{B9133BD9-3A0D-4F90-BC3A-AAADE228B8C1}" sibTransId="{2B7DFCB1-716E-413E-B8D2-9A88669A142A}"/>
    <dgm:cxn modelId="{0C0A287F-9D78-422B-9E61-A345A4639AF6}" srcId="{DCDB0E29-350F-41D7-BD1C-8A3997D52BC6}" destId="{C797F609-D884-4287-BDBD-CCD86A5A4B35}" srcOrd="4" destOrd="0" parTransId="{0ECC482F-2760-4549-9691-462880609474}" sibTransId="{4D2CC18A-2935-4104-8522-8C50E0E55FFF}"/>
    <dgm:cxn modelId="{39526795-624B-455B-B2C0-F88FC407A621}" type="presOf" srcId="{C797F609-D884-4287-BDBD-CCD86A5A4B35}" destId="{3CFF5E82-5B56-40D9-B949-0338A688A4AB}" srcOrd="0" destOrd="0" presId="urn:microsoft.com/office/officeart/2005/8/layout/chevron1"/>
    <dgm:cxn modelId="{BCA57531-A60C-4073-8483-39F02E50174B}" type="presOf" srcId="{C84BB419-A43E-4D4A-BC38-6F6EF38B6C09}" destId="{436B5B19-B22A-4CCA-8163-0DBF649B8EF2}" srcOrd="0" destOrd="0" presId="urn:microsoft.com/office/officeart/2005/8/layout/chevron1"/>
    <dgm:cxn modelId="{490D0241-56C0-4AD8-9F3F-0FC8AA13C0FE}" srcId="{DCDB0E29-350F-41D7-BD1C-8A3997D52BC6}" destId="{112617CC-A200-477F-8CBA-82143A5AFD4C}" srcOrd="3" destOrd="0" parTransId="{6093D197-AFAA-4693-96CE-794922005FA7}" sibTransId="{C869706F-3B13-4E59-8722-D9CE0FB16C04}"/>
    <dgm:cxn modelId="{6AF966A5-0C9D-4D6A-8223-C9A0C2DDF77A}" type="presOf" srcId="{DCDB0E29-350F-41D7-BD1C-8A3997D52BC6}" destId="{B829C3A2-1F0E-42C6-BA18-9EA0CFE0AFD4}" srcOrd="0" destOrd="0" presId="urn:microsoft.com/office/officeart/2005/8/layout/chevron1"/>
    <dgm:cxn modelId="{E46B27B1-E1B7-4E06-90F4-5CDD2B42E564}" srcId="{DCDB0E29-350F-41D7-BD1C-8A3997D52BC6}" destId="{BC01A1D8-DEC1-4969-BF85-E133B15C1FD8}" srcOrd="2" destOrd="0" parTransId="{4C7D1D20-D128-416B-B517-00B6CAD2BE3B}" sibTransId="{FBC0247D-80D3-4F58-B6CD-5D3A68A0C716}"/>
    <dgm:cxn modelId="{8F1A6A78-5535-484F-90D8-55A46644A44B}" type="presOf" srcId="{112617CC-A200-477F-8CBA-82143A5AFD4C}" destId="{4B8FBD33-87A3-42D1-8155-768A7B9EE412}" srcOrd="0" destOrd="0" presId="urn:microsoft.com/office/officeart/2005/8/layout/chevron1"/>
    <dgm:cxn modelId="{EADEC344-6802-4689-B803-64E396514CFD}" type="presParOf" srcId="{B829C3A2-1F0E-42C6-BA18-9EA0CFE0AFD4}" destId="{415B7B36-6E4D-4839-A03B-680228384BEC}" srcOrd="0" destOrd="0" presId="urn:microsoft.com/office/officeart/2005/8/layout/chevron1"/>
    <dgm:cxn modelId="{411CFA54-F4AB-47AE-BED5-2C6CC3F73CCA}" type="presParOf" srcId="{B829C3A2-1F0E-42C6-BA18-9EA0CFE0AFD4}" destId="{6E10CBA3-2D31-4F65-8C4C-2A797EC6B1BC}" srcOrd="1" destOrd="0" presId="urn:microsoft.com/office/officeart/2005/8/layout/chevron1"/>
    <dgm:cxn modelId="{A564B6F3-9C4E-4152-B7B7-3C6DD3C249CA}" type="presParOf" srcId="{B829C3A2-1F0E-42C6-BA18-9EA0CFE0AFD4}" destId="{436B5B19-B22A-4CCA-8163-0DBF649B8EF2}" srcOrd="2" destOrd="0" presId="urn:microsoft.com/office/officeart/2005/8/layout/chevron1"/>
    <dgm:cxn modelId="{AE78C7B0-13EA-44B8-9694-B97C8F502BDA}" type="presParOf" srcId="{B829C3A2-1F0E-42C6-BA18-9EA0CFE0AFD4}" destId="{8DF7BB8A-9725-45FC-92B5-6A30541B70A4}" srcOrd="3" destOrd="0" presId="urn:microsoft.com/office/officeart/2005/8/layout/chevron1"/>
    <dgm:cxn modelId="{C21280D8-7998-44AE-A247-039C77B99145}" type="presParOf" srcId="{B829C3A2-1F0E-42C6-BA18-9EA0CFE0AFD4}" destId="{B09BCFFD-3F1F-464B-B525-E21E05EEFF88}" srcOrd="4" destOrd="0" presId="urn:microsoft.com/office/officeart/2005/8/layout/chevron1"/>
    <dgm:cxn modelId="{4A3DA3AB-7338-4504-A54F-3A68AFE03D79}" type="presParOf" srcId="{B829C3A2-1F0E-42C6-BA18-9EA0CFE0AFD4}" destId="{E8C2241A-B716-4F0D-A349-77128C5798C2}" srcOrd="5" destOrd="0" presId="urn:microsoft.com/office/officeart/2005/8/layout/chevron1"/>
    <dgm:cxn modelId="{30BFCBB6-D5FF-46E7-B38F-C62CD22F56F7}" type="presParOf" srcId="{B829C3A2-1F0E-42C6-BA18-9EA0CFE0AFD4}" destId="{4B8FBD33-87A3-42D1-8155-768A7B9EE412}" srcOrd="6" destOrd="0" presId="urn:microsoft.com/office/officeart/2005/8/layout/chevron1"/>
    <dgm:cxn modelId="{1C0B7A41-51F8-42A5-89D6-45163F01B622}" type="presParOf" srcId="{B829C3A2-1F0E-42C6-BA18-9EA0CFE0AFD4}" destId="{EAA21333-8A49-4D5F-A4D7-EBCC2E9FD969}" srcOrd="7" destOrd="0" presId="urn:microsoft.com/office/officeart/2005/8/layout/chevron1"/>
    <dgm:cxn modelId="{09134ADC-5D23-40C6-A539-BA427C3E773B}" type="presParOf" srcId="{B829C3A2-1F0E-42C6-BA18-9EA0CFE0AFD4}" destId="{3CFF5E82-5B56-40D9-B949-0338A688A4AB}"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980FA0-BA75-4125-9C97-2F687F767EE9}"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C9A9ADAB-A88F-440F-80A3-4F508DE2311D}">
      <dgm:prSet phldrT="[Text]" custT="1"/>
      <dgm:spPr/>
      <dgm:t>
        <a:bodyPr/>
        <a:lstStyle/>
        <a:p>
          <a:r>
            <a:rPr lang="es-ES_tradnl" sz="4000" noProof="0" dirty="0"/>
            <a:t>Tecnológica</a:t>
          </a:r>
        </a:p>
      </dgm:t>
    </dgm:pt>
    <dgm:pt modelId="{29EF7784-7BF9-40A5-94C5-E1D1FDDEE79A}" type="parTrans" cxnId="{DC4CAE75-295C-44B9-A750-D3DB49ADBB31}">
      <dgm:prSet/>
      <dgm:spPr/>
      <dgm:t>
        <a:bodyPr/>
        <a:lstStyle/>
        <a:p>
          <a:endParaRPr lang="es-ES_tradnl" noProof="0" dirty="0"/>
        </a:p>
      </dgm:t>
    </dgm:pt>
    <dgm:pt modelId="{0D1E0212-05A8-416A-A238-D7C9C8336BE6}" type="sibTrans" cxnId="{DC4CAE75-295C-44B9-A750-D3DB49ADBB31}">
      <dgm:prSet/>
      <dgm:spPr/>
      <dgm:t>
        <a:bodyPr/>
        <a:lstStyle/>
        <a:p>
          <a:endParaRPr lang="es-ES_tradnl" noProof="0" dirty="0"/>
        </a:p>
      </dgm:t>
    </dgm:pt>
    <dgm:pt modelId="{40443C18-F1E3-442C-B31C-D400BE892566}">
      <dgm:prSet phldrT="[Text]" custT="1"/>
      <dgm:spPr/>
      <dgm:t>
        <a:bodyPr/>
        <a:lstStyle/>
        <a:p>
          <a:r>
            <a:rPr lang="es-ES_tradnl" sz="4000" noProof="0" dirty="0"/>
            <a:t>Diversificación Industrial</a:t>
          </a:r>
        </a:p>
      </dgm:t>
    </dgm:pt>
    <dgm:pt modelId="{887F6499-6994-49C4-9FE8-D0356303B01B}" type="parTrans" cxnId="{388D733F-6220-4251-85F9-4BFBF598EEE5}">
      <dgm:prSet/>
      <dgm:spPr/>
      <dgm:t>
        <a:bodyPr/>
        <a:lstStyle/>
        <a:p>
          <a:endParaRPr lang="es-ES_tradnl" noProof="0" dirty="0"/>
        </a:p>
      </dgm:t>
    </dgm:pt>
    <dgm:pt modelId="{4CC54B14-240D-4F8F-B64E-DD3BCCF86638}" type="sibTrans" cxnId="{388D733F-6220-4251-85F9-4BFBF598EEE5}">
      <dgm:prSet/>
      <dgm:spPr/>
      <dgm:t>
        <a:bodyPr/>
        <a:lstStyle/>
        <a:p>
          <a:endParaRPr lang="es-ES_tradnl" noProof="0" dirty="0"/>
        </a:p>
      </dgm:t>
    </dgm:pt>
    <dgm:pt modelId="{B39AE365-522B-40ED-A4BC-819B33880367}" type="pres">
      <dgm:prSet presAssocID="{DA980FA0-BA75-4125-9C97-2F687F767EE9}" presName="diagram" presStyleCnt="0">
        <dgm:presLayoutVars>
          <dgm:dir/>
          <dgm:resizeHandles val="exact"/>
        </dgm:presLayoutVars>
      </dgm:prSet>
      <dgm:spPr/>
      <dgm:t>
        <a:bodyPr/>
        <a:lstStyle/>
        <a:p>
          <a:endParaRPr lang="es-ES"/>
        </a:p>
      </dgm:t>
    </dgm:pt>
    <dgm:pt modelId="{774511DE-7EE1-48CB-9228-B5A69C1D5761}" type="pres">
      <dgm:prSet presAssocID="{C9A9ADAB-A88F-440F-80A3-4F508DE2311D}" presName="node" presStyleLbl="node1" presStyleIdx="0" presStyleCnt="2" custScaleX="42237" custScaleY="27311" custLinFactNeighborX="52541" custLinFactNeighborY="-20431">
        <dgm:presLayoutVars>
          <dgm:bulletEnabled val="1"/>
        </dgm:presLayoutVars>
      </dgm:prSet>
      <dgm:spPr/>
      <dgm:t>
        <a:bodyPr/>
        <a:lstStyle/>
        <a:p>
          <a:endParaRPr lang="es-ES"/>
        </a:p>
      </dgm:t>
    </dgm:pt>
    <dgm:pt modelId="{4B77BF76-4F8B-45CD-B7CF-5FA0BC617E21}" type="pres">
      <dgm:prSet presAssocID="{0D1E0212-05A8-416A-A238-D7C9C8336BE6}" presName="sibTrans" presStyleCnt="0"/>
      <dgm:spPr/>
    </dgm:pt>
    <dgm:pt modelId="{63781A7A-8C54-4AC7-BB1A-668A858EC932}" type="pres">
      <dgm:prSet presAssocID="{40443C18-F1E3-442C-B31C-D400BE892566}" presName="node" presStyleLbl="node1" presStyleIdx="1" presStyleCnt="2" custScaleX="42237" custScaleY="27311" custLinFactNeighborX="-51480" custLinFactNeighborY="-20680">
        <dgm:presLayoutVars>
          <dgm:bulletEnabled val="1"/>
        </dgm:presLayoutVars>
      </dgm:prSet>
      <dgm:spPr/>
      <dgm:t>
        <a:bodyPr/>
        <a:lstStyle/>
        <a:p>
          <a:endParaRPr lang="es-ES"/>
        </a:p>
      </dgm:t>
    </dgm:pt>
  </dgm:ptLst>
  <dgm:cxnLst>
    <dgm:cxn modelId="{388D733F-6220-4251-85F9-4BFBF598EEE5}" srcId="{DA980FA0-BA75-4125-9C97-2F687F767EE9}" destId="{40443C18-F1E3-442C-B31C-D400BE892566}" srcOrd="1" destOrd="0" parTransId="{887F6499-6994-49C4-9FE8-D0356303B01B}" sibTransId="{4CC54B14-240D-4F8F-B64E-DD3BCCF86638}"/>
    <dgm:cxn modelId="{C3A0E3C9-CFBF-4AA9-9CD5-32A18895811D}" type="presOf" srcId="{DA980FA0-BA75-4125-9C97-2F687F767EE9}" destId="{B39AE365-522B-40ED-A4BC-819B33880367}" srcOrd="0" destOrd="0" presId="urn:microsoft.com/office/officeart/2005/8/layout/default"/>
    <dgm:cxn modelId="{4A0D355F-0E4C-4B8E-A934-ACFF52260F1A}" type="presOf" srcId="{40443C18-F1E3-442C-B31C-D400BE892566}" destId="{63781A7A-8C54-4AC7-BB1A-668A858EC932}" srcOrd="0" destOrd="0" presId="urn:microsoft.com/office/officeart/2005/8/layout/default"/>
    <dgm:cxn modelId="{DC4CAE75-295C-44B9-A750-D3DB49ADBB31}" srcId="{DA980FA0-BA75-4125-9C97-2F687F767EE9}" destId="{C9A9ADAB-A88F-440F-80A3-4F508DE2311D}" srcOrd="0" destOrd="0" parTransId="{29EF7784-7BF9-40A5-94C5-E1D1FDDEE79A}" sibTransId="{0D1E0212-05A8-416A-A238-D7C9C8336BE6}"/>
    <dgm:cxn modelId="{CCEF1A56-0745-42E3-9296-2D66684A1644}" type="presOf" srcId="{C9A9ADAB-A88F-440F-80A3-4F508DE2311D}" destId="{774511DE-7EE1-48CB-9228-B5A69C1D5761}" srcOrd="0" destOrd="0" presId="urn:microsoft.com/office/officeart/2005/8/layout/default"/>
    <dgm:cxn modelId="{13DF8873-8D3D-48D9-871A-DEB6127FC416}" type="presParOf" srcId="{B39AE365-522B-40ED-A4BC-819B33880367}" destId="{774511DE-7EE1-48CB-9228-B5A69C1D5761}" srcOrd="0" destOrd="0" presId="urn:microsoft.com/office/officeart/2005/8/layout/default"/>
    <dgm:cxn modelId="{35D735F0-BFEA-4192-A93B-F70EBA7DB1FE}" type="presParOf" srcId="{B39AE365-522B-40ED-A4BC-819B33880367}" destId="{4B77BF76-4F8B-45CD-B7CF-5FA0BC617E21}" srcOrd="1" destOrd="0" presId="urn:microsoft.com/office/officeart/2005/8/layout/default"/>
    <dgm:cxn modelId="{07EE6B7A-165C-4E6B-9139-46FDAD6D3153}" type="presParOf" srcId="{B39AE365-522B-40ED-A4BC-819B33880367}" destId="{63781A7A-8C54-4AC7-BB1A-668A858EC932}"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5B7B36-6E4D-4839-A03B-680228384BEC}">
      <dsp:nvSpPr>
        <dsp:cNvPr id="0" name=""/>
        <dsp:cNvSpPr/>
      </dsp:nvSpPr>
      <dsp:spPr>
        <a:xfrm>
          <a:off x="3308" y="2922570"/>
          <a:ext cx="2073743" cy="956711"/>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s-ES" sz="1800" b="1" kern="1200" dirty="0" smtClean="0">
              <a:solidFill>
                <a:schemeClr val="tx1"/>
              </a:solidFill>
              <a:latin typeface="Lemon/Milk" panose="020B0603050302020204" pitchFamily="34" charset="0"/>
              <a:ea typeface="+mj-ea"/>
              <a:cs typeface="+mj-cs"/>
            </a:rPr>
            <a:t>SALUD</a:t>
          </a:r>
          <a:endParaRPr lang="es-ES" sz="1800" b="1" kern="1200" dirty="0">
            <a:solidFill>
              <a:schemeClr val="tx1"/>
            </a:solidFill>
            <a:latin typeface="Lemon/Milk" panose="020B0603050302020204" pitchFamily="34" charset="0"/>
            <a:ea typeface="+mj-ea"/>
            <a:cs typeface="+mj-cs"/>
          </a:endParaRPr>
        </a:p>
      </dsp:txBody>
      <dsp:txXfrm>
        <a:off x="481664" y="2922570"/>
        <a:ext cx="1117032" cy="956711"/>
      </dsp:txXfrm>
    </dsp:sp>
    <dsp:sp modelId="{436B5B19-B22A-4CCA-8163-0DBF649B8EF2}">
      <dsp:nvSpPr>
        <dsp:cNvPr id="0" name=""/>
        <dsp:cNvSpPr/>
      </dsp:nvSpPr>
      <dsp:spPr>
        <a:xfrm>
          <a:off x="1837874" y="2922570"/>
          <a:ext cx="2678384" cy="956711"/>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s-ES" sz="1800" b="1" kern="1200" dirty="0" smtClean="0">
              <a:solidFill>
                <a:schemeClr val="tx1"/>
              </a:solidFill>
              <a:latin typeface="Lemon/Milk" panose="020B0603050302020204" pitchFamily="34" charset="0"/>
              <a:ea typeface="+mj-ea"/>
              <a:cs typeface="+mj-cs"/>
            </a:rPr>
            <a:t>Educación</a:t>
          </a:r>
          <a:endParaRPr lang="es-ES" sz="1800" b="1" kern="1200" dirty="0">
            <a:solidFill>
              <a:schemeClr val="tx1"/>
            </a:solidFill>
            <a:latin typeface="Lemon/Milk" panose="020B0603050302020204" pitchFamily="34" charset="0"/>
            <a:ea typeface="+mj-ea"/>
            <a:cs typeface="+mj-cs"/>
          </a:endParaRPr>
        </a:p>
      </dsp:txBody>
      <dsp:txXfrm>
        <a:off x="2316230" y="2922570"/>
        <a:ext cx="1721673" cy="956711"/>
      </dsp:txXfrm>
    </dsp:sp>
    <dsp:sp modelId="{B09BCFFD-3F1F-464B-B525-E21E05EEFF88}">
      <dsp:nvSpPr>
        <dsp:cNvPr id="0" name=""/>
        <dsp:cNvSpPr/>
      </dsp:nvSpPr>
      <dsp:spPr>
        <a:xfrm>
          <a:off x="4277080" y="2922570"/>
          <a:ext cx="2859944" cy="956711"/>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s-ES" sz="1800" kern="1200" dirty="0" smtClean="0">
              <a:solidFill>
                <a:schemeClr val="tx1"/>
              </a:solidFill>
              <a:latin typeface="Lemon/Milk" panose="020B0603050302020204" pitchFamily="34" charset="0"/>
              <a:ea typeface="Roboto" panose="02000000000000000000" pitchFamily="2" charset="0"/>
              <a:cs typeface="Roboto" panose="02000000000000000000" pitchFamily="2" charset="0"/>
            </a:rPr>
            <a:t>Investigación</a:t>
          </a:r>
          <a:endParaRPr lang="es-ES" sz="1800" kern="1200" dirty="0">
            <a:solidFill>
              <a:schemeClr val="tx1"/>
            </a:solidFill>
            <a:latin typeface="Lemon/Milk" panose="020B0603050302020204" pitchFamily="34" charset="0"/>
            <a:ea typeface="Roboto" panose="02000000000000000000" pitchFamily="2" charset="0"/>
            <a:cs typeface="Roboto" panose="02000000000000000000" pitchFamily="2" charset="0"/>
          </a:endParaRPr>
        </a:p>
      </dsp:txBody>
      <dsp:txXfrm>
        <a:off x="4755436" y="2922570"/>
        <a:ext cx="1903233" cy="956711"/>
      </dsp:txXfrm>
    </dsp:sp>
    <dsp:sp modelId="{4B8FBD33-87A3-42D1-8155-768A7B9EE412}">
      <dsp:nvSpPr>
        <dsp:cNvPr id="0" name=""/>
        <dsp:cNvSpPr/>
      </dsp:nvSpPr>
      <dsp:spPr>
        <a:xfrm>
          <a:off x="6897847" y="2922570"/>
          <a:ext cx="2721149" cy="956711"/>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s-ES" sz="1700" kern="1200" dirty="0" smtClean="0">
              <a:solidFill>
                <a:schemeClr val="tx1"/>
              </a:solidFill>
              <a:latin typeface="Lemon/Milk" panose="020B0603050302020204" pitchFamily="34" charset="0"/>
              <a:ea typeface="Roboto" panose="02000000000000000000" pitchFamily="2" charset="0"/>
              <a:cs typeface="Roboto" panose="02000000000000000000" pitchFamily="2" charset="0"/>
            </a:rPr>
            <a:t>Desarrollo</a:t>
          </a:r>
          <a:endParaRPr lang="es-ES" sz="1700" kern="1200" dirty="0">
            <a:solidFill>
              <a:schemeClr val="tx1"/>
            </a:solidFill>
            <a:latin typeface="Lemon/Milk" panose="020B0603050302020204" pitchFamily="34" charset="0"/>
            <a:ea typeface="Roboto" panose="02000000000000000000" pitchFamily="2" charset="0"/>
            <a:cs typeface="Roboto" panose="02000000000000000000" pitchFamily="2" charset="0"/>
          </a:endParaRPr>
        </a:p>
      </dsp:txBody>
      <dsp:txXfrm>
        <a:off x="7376203" y="2922570"/>
        <a:ext cx="1764438" cy="956711"/>
      </dsp:txXfrm>
    </dsp:sp>
    <dsp:sp modelId="{3CFF5E82-5B56-40D9-B949-0338A688A4AB}">
      <dsp:nvSpPr>
        <dsp:cNvPr id="0" name=""/>
        <dsp:cNvSpPr/>
      </dsp:nvSpPr>
      <dsp:spPr>
        <a:xfrm>
          <a:off x="9379819" y="2922570"/>
          <a:ext cx="2391777" cy="956711"/>
        </a:xfrm>
        <a:prstGeom prst="chevron">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s-ES" sz="1700" kern="1200" dirty="0" smtClean="0">
              <a:solidFill>
                <a:schemeClr val="tx1"/>
              </a:solidFill>
              <a:latin typeface="Lemon/Milk" panose="020B0603050302020204" pitchFamily="34" charset="0"/>
              <a:ea typeface="Roboto" panose="02000000000000000000" pitchFamily="2" charset="0"/>
              <a:cs typeface="Roboto" panose="02000000000000000000" pitchFamily="2" charset="0"/>
            </a:rPr>
            <a:t>Innovación</a:t>
          </a:r>
          <a:endParaRPr lang="es-ES" sz="1700" kern="1200" dirty="0">
            <a:solidFill>
              <a:schemeClr val="tx1"/>
            </a:solidFill>
            <a:latin typeface="Lemon/Milk" panose="020B0603050302020204" pitchFamily="34" charset="0"/>
            <a:ea typeface="Roboto" panose="02000000000000000000" pitchFamily="2" charset="0"/>
            <a:cs typeface="Roboto" panose="02000000000000000000" pitchFamily="2" charset="0"/>
          </a:endParaRPr>
        </a:p>
      </dsp:txBody>
      <dsp:txXfrm>
        <a:off x="9858175" y="2922570"/>
        <a:ext cx="1435066" cy="9567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4511DE-7EE1-48CB-9228-B5A69C1D5761}">
      <dsp:nvSpPr>
        <dsp:cNvPr id="0" name=""/>
        <dsp:cNvSpPr/>
      </dsp:nvSpPr>
      <dsp:spPr>
        <a:xfrm>
          <a:off x="5815546" y="73182"/>
          <a:ext cx="4441473" cy="172314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s-ES_tradnl" sz="4000" kern="1200" noProof="0" dirty="0"/>
            <a:t>Tecnológica</a:t>
          </a:r>
        </a:p>
      </dsp:txBody>
      <dsp:txXfrm>
        <a:off x="5815546" y="73182"/>
        <a:ext cx="4441473" cy="1723149"/>
      </dsp:txXfrm>
    </dsp:sp>
    <dsp:sp modelId="{63781A7A-8C54-4AC7-BB1A-668A858EC932}">
      <dsp:nvSpPr>
        <dsp:cNvPr id="0" name=""/>
        <dsp:cNvSpPr/>
      </dsp:nvSpPr>
      <dsp:spPr>
        <a:xfrm>
          <a:off x="370149" y="57472"/>
          <a:ext cx="4441473" cy="172314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s-ES_tradnl" sz="4000" kern="1200" noProof="0" dirty="0"/>
            <a:t>Diversificación Industrial</a:t>
          </a:r>
        </a:p>
      </dsp:txBody>
      <dsp:txXfrm>
        <a:off x="370149" y="57472"/>
        <a:ext cx="4441473" cy="1723149"/>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4-19T04:27:42.902"/>
    </inkml:context>
    <inkml:brush xml:id="br0">
      <inkml:brushProperty name="width" value="0.025" units="cm"/>
      <inkml:brushProperty name="height" value="0.025" units="cm"/>
      <inkml:brushProperty name="color" value="#E71224"/>
    </inkml:brush>
  </inkml:definitions>
  <inkml:trace contextRef="#ctx0" brushRef="#br0">91 76 15376 0 0,'-30'0'336'0'0,"15"-15"72"0"0,0 15 7 0 0,15-15 25 0 0,-16 15-352 0 0,16-16-88 0 0,-15 16 0 0 0,15 0 0 0 0,0 0 0 0 0,0 0 0 0 0,0-15 0 0 0,0 15 64 0 0,0 0-168 0 0,0 0-40 0 0,0 0-8 0 0,0 0 0 0 0,15-15-263 0 0,-15 15-65 0 0,0 0 0 0 0,0 0-8 0 0,0 0-336 0 0,16 0-64 0 0,-1 0-8 0 0,-15 0-2456 0 0,0 0-488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4-19T04:43:56.031"/>
    </inkml:context>
    <inkml:brush xml:id="br0">
      <inkml:brushProperty name="width" value="0.05" units="cm"/>
      <inkml:brushProperty name="height" value="0.05" units="cm"/>
      <inkml:brushProperty name="color" value="#E71224"/>
    </inkml:brush>
  </inkml:definitions>
  <inkml:trace contextRef="#ctx0" brushRef="#br0">27 0 3512 0 0,'0'0'72'0'0,"0"0"24"0"0,0 0 0 0 0,0 0 0 0 0,0 0-96 0 0,0 0 0 0 0,0 0 0 0 0,0 0 0 0 0,0 0 88 0 0,0 0-8 0 0,0 0 0 0 0,0 0 0 0 0,-14 0-80 0 0,14 0 0 0 0,-13 0 72 0 0,13 0-1776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D8DDF5-E997-42C1-A8A7-DB0FBBA71438}" type="datetimeFigureOut">
              <a:rPr lang="en-US" smtClean="0"/>
              <a:t>4/12/2019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34158B-714B-4BC5-ADCB-7B20B94A770E}" type="slidenum">
              <a:rPr lang="en-US" smtClean="0"/>
              <a:t>‹Nº›</a:t>
            </a:fld>
            <a:endParaRPr lang="en-US"/>
          </a:p>
        </p:txBody>
      </p:sp>
    </p:spTree>
    <p:extLst>
      <p:ext uri="{BB962C8B-B14F-4D97-AF65-F5344CB8AC3E}">
        <p14:creationId xmlns:p14="http://schemas.microsoft.com/office/powerpoint/2010/main" val="224587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99B612-E50E-4544-9A60-516AA2AB981B}" type="slidenum">
              <a:rPr lang="en-US" smtClean="0"/>
              <a:t>11</a:t>
            </a:fld>
            <a:endParaRPr lang="en-US"/>
          </a:p>
        </p:txBody>
      </p:sp>
    </p:spTree>
    <p:extLst>
      <p:ext uri="{BB962C8B-B14F-4D97-AF65-F5344CB8AC3E}">
        <p14:creationId xmlns:p14="http://schemas.microsoft.com/office/powerpoint/2010/main" val="2324202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 palabra </a:t>
            </a:r>
            <a:r>
              <a:rPr lang="en-US" dirty="0" err="1"/>
              <a:t>multiproducto</a:t>
            </a:r>
            <a:r>
              <a:rPr lang="en-US" dirty="0"/>
              <a:t> </a:t>
            </a:r>
            <a:r>
              <a:rPr lang="en-US" dirty="0" err="1"/>
              <a:t>ya</a:t>
            </a:r>
            <a:r>
              <a:rPr lang="en-US" dirty="0"/>
              <a:t> dice que son </a:t>
            </a:r>
            <a:r>
              <a:rPr lang="en-US" dirty="0" err="1"/>
              <a:t>varios</a:t>
            </a:r>
            <a:r>
              <a:rPr lang="en-US" dirty="0"/>
              <a:t> </a:t>
            </a:r>
            <a:r>
              <a:rPr lang="en-US" dirty="0" err="1"/>
              <a:t>sectores</a:t>
            </a:r>
            <a:r>
              <a:rPr lang="en-US" dirty="0"/>
              <a:t>. O a que se </a:t>
            </a:r>
            <a:r>
              <a:rPr lang="en-US" dirty="0" err="1"/>
              <a:t>refiere</a:t>
            </a:r>
            <a:r>
              <a:rPr lang="en-US" dirty="0"/>
              <a:t>? </a:t>
            </a:r>
          </a:p>
        </p:txBody>
      </p:sp>
      <p:sp>
        <p:nvSpPr>
          <p:cNvPr id="4" name="Slide Number Placeholder 3"/>
          <p:cNvSpPr>
            <a:spLocks noGrp="1"/>
          </p:cNvSpPr>
          <p:nvPr>
            <p:ph type="sldNum" sz="quarter" idx="5"/>
          </p:nvPr>
        </p:nvSpPr>
        <p:spPr/>
        <p:txBody>
          <a:bodyPr/>
          <a:lstStyle/>
          <a:p>
            <a:fld id="{5D99B612-E50E-4544-9A60-516AA2AB981B}" type="slidenum">
              <a:rPr lang="en-US" smtClean="0"/>
              <a:t>13</a:t>
            </a:fld>
            <a:endParaRPr lang="en-US"/>
          </a:p>
        </p:txBody>
      </p:sp>
    </p:spTree>
    <p:extLst>
      <p:ext uri="{BB962C8B-B14F-4D97-AF65-F5344CB8AC3E}">
        <p14:creationId xmlns:p14="http://schemas.microsoft.com/office/powerpoint/2010/main" val="2335774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 Puerto de </a:t>
            </a:r>
            <a:r>
              <a:rPr lang="en-US" dirty="0" err="1"/>
              <a:t>aguas</a:t>
            </a:r>
            <a:r>
              <a:rPr lang="en-US" dirty="0"/>
              <a:t> </a:t>
            </a:r>
            <a:r>
              <a:rPr lang="en-US" dirty="0" err="1"/>
              <a:t>profundas</a:t>
            </a:r>
            <a:r>
              <a:rPr lang="en-US" dirty="0"/>
              <a:t> se </a:t>
            </a:r>
            <a:r>
              <a:rPr lang="en-US" dirty="0" err="1"/>
              <a:t>inaugura</a:t>
            </a:r>
            <a:r>
              <a:rPr lang="en-US" dirty="0"/>
              <a:t> </a:t>
            </a:r>
            <a:r>
              <a:rPr lang="en-US" dirty="0" err="1"/>
              <a:t>este</a:t>
            </a:r>
            <a:r>
              <a:rPr lang="en-US" dirty="0"/>
              <a:t> </a:t>
            </a:r>
            <a:r>
              <a:rPr lang="en-US" dirty="0" err="1"/>
              <a:t>año</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200" dirty="0"/>
              <a:t>Costos de vida competitivos e infraestructura para extranjeros : de primer nivel</a:t>
            </a:r>
          </a:p>
          <a:p>
            <a:endParaRPr lang="en-US" dirty="0"/>
          </a:p>
        </p:txBody>
      </p:sp>
      <p:sp>
        <p:nvSpPr>
          <p:cNvPr id="4" name="Slide Number Placeholder 3"/>
          <p:cNvSpPr>
            <a:spLocks noGrp="1"/>
          </p:cNvSpPr>
          <p:nvPr>
            <p:ph type="sldNum" sz="quarter" idx="5"/>
          </p:nvPr>
        </p:nvSpPr>
        <p:spPr/>
        <p:txBody>
          <a:bodyPr/>
          <a:lstStyle/>
          <a:p>
            <a:fld id="{5D99B612-E50E-4544-9A60-516AA2AB981B}" type="slidenum">
              <a:rPr lang="en-US" smtClean="0"/>
              <a:t>14</a:t>
            </a:fld>
            <a:endParaRPr lang="en-US"/>
          </a:p>
        </p:txBody>
      </p:sp>
    </p:spTree>
    <p:extLst>
      <p:ext uri="{BB962C8B-B14F-4D97-AF65-F5344CB8AC3E}">
        <p14:creationId xmlns:p14="http://schemas.microsoft.com/office/powerpoint/2010/main" val="1741758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a:t>
            </a:r>
            <a:r>
              <a:rPr lang="en-US" dirty="0" err="1"/>
              <a:t>tenemos</a:t>
            </a:r>
            <a:r>
              <a:rPr lang="en-US" dirty="0"/>
              <a:t> el </a:t>
            </a:r>
            <a:r>
              <a:rPr lang="en-US" dirty="0" err="1"/>
              <a:t>perfil</a:t>
            </a:r>
            <a:r>
              <a:rPr lang="en-US" dirty="0"/>
              <a:t> </a:t>
            </a:r>
            <a:r>
              <a:rPr lang="en-US" dirty="0" err="1"/>
              <a:t>actualizado</a:t>
            </a:r>
            <a:r>
              <a:rPr lang="en-US" dirty="0"/>
              <a:t>? Logo 60 </a:t>
            </a:r>
            <a:r>
              <a:rPr lang="en-US" dirty="0" err="1"/>
              <a:t>años</a:t>
            </a:r>
            <a:r>
              <a:rPr lang="en-US" dirty="0"/>
              <a:t> </a:t>
            </a:r>
            <a:r>
              <a:rPr lang="en-US" dirty="0" err="1"/>
              <a:t>ya</a:t>
            </a:r>
            <a:r>
              <a:rPr lang="en-US" dirty="0"/>
              <a:t> no se </a:t>
            </a:r>
            <a:r>
              <a:rPr lang="en-US" dirty="0" err="1"/>
              <a:t>usa</a:t>
            </a:r>
            <a:r>
              <a:rPr lang="en-US" dirty="0"/>
              <a:t>, </a:t>
            </a:r>
            <a:r>
              <a:rPr lang="en-US" dirty="0" err="1"/>
              <a:t>sino</a:t>
            </a:r>
            <a:r>
              <a:rPr lang="en-US" dirty="0"/>
              <a:t> el </a:t>
            </a:r>
            <a:r>
              <a:rPr lang="en-US" dirty="0" err="1"/>
              <a:t>tradicional</a:t>
            </a:r>
            <a:r>
              <a:rPr lang="en-US" dirty="0"/>
              <a:t> </a:t>
            </a:r>
          </a:p>
          <a:p>
            <a:r>
              <a:rPr lang="en-US" dirty="0" err="1"/>
              <a:t>Usar</a:t>
            </a:r>
            <a:r>
              <a:rPr lang="en-US" dirty="0"/>
              <a:t> logos sin </a:t>
            </a:r>
            <a:r>
              <a:rPr lang="en-US" dirty="0" err="1"/>
              <a:t>fondo</a:t>
            </a:r>
            <a:r>
              <a:rPr lang="en-US" dirty="0"/>
              <a:t> </a:t>
            </a:r>
            <a:r>
              <a:rPr lang="en-US" dirty="0" err="1"/>
              <a:t>blanco</a:t>
            </a:r>
            <a:endParaRPr lang="en-US" dirty="0"/>
          </a:p>
        </p:txBody>
      </p:sp>
      <p:sp>
        <p:nvSpPr>
          <p:cNvPr id="4" name="Slide Number Placeholder 3"/>
          <p:cNvSpPr>
            <a:spLocks noGrp="1"/>
          </p:cNvSpPr>
          <p:nvPr>
            <p:ph type="sldNum" sz="quarter" idx="5"/>
          </p:nvPr>
        </p:nvSpPr>
        <p:spPr/>
        <p:txBody>
          <a:bodyPr/>
          <a:lstStyle/>
          <a:p>
            <a:fld id="{5D99B612-E50E-4544-9A60-516AA2AB981B}" type="slidenum">
              <a:rPr lang="en-US" smtClean="0"/>
              <a:t>15</a:t>
            </a:fld>
            <a:endParaRPr lang="en-US"/>
          </a:p>
        </p:txBody>
      </p:sp>
    </p:spTree>
    <p:extLst>
      <p:ext uri="{BB962C8B-B14F-4D97-AF65-F5344CB8AC3E}">
        <p14:creationId xmlns:p14="http://schemas.microsoft.com/office/powerpoint/2010/main" val="3092159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Reducir</a:t>
            </a:r>
            <a:r>
              <a:rPr lang="en-US" dirty="0"/>
              <a:t> </a:t>
            </a:r>
            <a:r>
              <a:rPr lang="en-US" dirty="0" err="1"/>
              <a:t>texto</a:t>
            </a:r>
            <a:r>
              <a:rPr lang="en-US" dirty="0"/>
              <a:t>. El ultimo </a:t>
            </a:r>
            <a:r>
              <a:rPr lang="en-US" dirty="0" err="1"/>
              <a:t>punto</a:t>
            </a:r>
            <a:r>
              <a:rPr lang="en-US" dirty="0"/>
              <a:t> se </a:t>
            </a:r>
            <a:r>
              <a:rPr lang="en-US" dirty="0" err="1"/>
              <a:t>puede</a:t>
            </a:r>
            <a:r>
              <a:rPr lang="en-US" dirty="0"/>
              <a:t> </a:t>
            </a:r>
            <a:r>
              <a:rPr lang="en-US" dirty="0" err="1"/>
              <a:t>mencionar</a:t>
            </a:r>
            <a:r>
              <a:rPr lang="en-US" dirty="0"/>
              <a:t>, </a:t>
            </a:r>
            <a:r>
              <a:rPr lang="en-US" dirty="0" err="1"/>
              <a:t>pero</a:t>
            </a:r>
            <a:r>
              <a:rPr lang="en-US" dirty="0"/>
              <a:t> no lo </a:t>
            </a:r>
            <a:r>
              <a:rPr lang="en-US" dirty="0" err="1"/>
              <a:t>veo</a:t>
            </a:r>
            <a:r>
              <a:rPr lang="en-US" dirty="0"/>
              <a:t> indispensable</a:t>
            </a:r>
          </a:p>
        </p:txBody>
      </p:sp>
      <p:sp>
        <p:nvSpPr>
          <p:cNvPr id="4" name="Slide Number Placeholder 3"/>
          <p:cNvSpPr>
            <a:spLocks noGrp="1"/>
          </p:cNvSpPr>
          <p:nvPr>
            <p:ph type="sldNum" sz="quarter" idx="5"/>
          </p:nvPr>
        </p:nvSpPr>
        <p:spPr/>
        <p:txBody>
          <a:bodyPr/>
          <a:lstStyle/>
          <a:p>
            <a:fld id="{5D99B612-E50E-4544-9A60-516AA2AB981B}" type="slidenum">
              <a:rPr lang="en-US" smtClean="0"/>
              <a:t>16</a:t>
            </a:fld>
            <a:endParaRPr lang="en-US"/>
          </a:p>
        </p:txBody>
      </p:sp>
    </p:spTree>
    <p:extLst>
      <p:ext uri="{BB962C8B-B14F-4D97-AF65-F5344CB8AC3E}">
        <p14:creationId xmlns:p14="http://schemas.microsoft.com/office/powerpoint/2010/main" val="934646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99B612-E50E-4544-9A60-516AA2AB981B}" type="slidenum">
              <a:rPr lang="en-US" smtClean="0"/>
              <a:t>20</a:t>
            </a:fld>
            <a:endParaRPr lang="en-US"/>
          </a:p>
        </p:txBody>
      </p:sp>
    </p:spTree>
    <p:extLst>
      <p:ext uri="{BB962C8B-B14F-4D97-AF65-F5344CB8AC3E}">
        <p14:creationId xmlns:p14="http://schemas.microsoft.com/office/powerpoint/2010/main" val="1095639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99B612-E50E-4544-9A60-516AA2AB981B}" type="slidenum">
              <a:rPr lang="en-US" smtClean="0"/>
              <a:t>21</a:t>
            </a:fld>
            <a:endParaRPr lang="en-US"/>
          </a:p>
        </p:txBody>
      </p:sp>
    </p:spTree>
    <p:extLst>
      <p:ext uri="{BB962C8B-B14F-4D97-AF65-F5344CB8AC3E}">
        <p14:creationId xmlns:p14="http://schemas.microsoft.com/office/powerpoint/2010/main" val="3021186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E4E86-C64E-493F-A97A-DA6F6E8837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02270E7-5525-4529-A0FB-788875BB0E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055A52-8B09-4C0C-9259-DFAB9E5369A4}"/>
              </a:ext>
            </a:extLst>
          </p:cNvPr>
          <p:cNvSpPr>
            <a:spLocks noGrp="1"/>
          </p:cNvSpPr>
          <p:nvPr>
            <p:ph type="dt" sz="half" idx="10"/>
          </p:nvPr>
        </p:nvSpPr>
        <p:spPr/>
        <p:txBody>
          <a:bodyPr/>
          <a:lstStyle/>
          <a:p>
            <a:fld id="{E3CCFFFF-939E-4EDA-A66A-AC8F2356008A}" type="datetimeFigureOut">
              <a:rPr lang="en-US" smtClean="0"/>
              <a:t>4/12/2019</a:t>
            </a:fld>
            <a:endParaRPr lang="en-US"/>
          </a:p>
        </p:txBody>
      </p:sp>
      <p:sp>
        <p:nvSpPr>
          <p:cNvPr id="5" name="Footer Placeholder 4">
            <a:extLst>
              <a:ext uri="{FF2B5EF4-FFF2-40B4-BE49-F238E27FC236}">
                <a16:creationId xmlns:a16="http://schemas.microsoft.com/office/drawing/2014/main" id="{8991F483-E5B9-4177-86D1-710739C230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2EAB1F-B71B-44E4-849B-2697E13E95F7}"/>
              </a:ext>
            </a:extLst>
          </p:cNvPr>
          <p:cNvSpPr>
            <a:spLocks noGrp="1"/>
          </p:cNvSpPr>
          <p:nvPr>
            <p:ph type="sldNum" sz="quarter" idx="12"/>
          </p:nvPr>
        </p:nvSpPr>
        <p:spPr/>
        <p:txBody>
          <a:bodyPr/>
          <a:lstStyle/>
          <a:p>
            <a:fld id="{025B7EF9-A4E6-433C-A4F5-C79B17F1EBFE}" type="slidenum">
              <a:rPr lang="en-US" smtClean="0"/>
              <a:t>‹Nº›</a:t>
            </a:fld>
            <a:endParaRPr lang="en-US"/>
          </a:p>
        </p:txBody>
      </p:sp>
    </p:spTree>
    <p:extLst>
      <p:ext uri="{BB962C8B-B14F-4D97-AF65-F5344CB8AC3E}">
        <p14:creationId xmlns:p14="http://schemas.microsoft.com/office/powerpoint/2010/main" val="33684342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C09A5-B58D-4309-96C4-4AEF418C0C2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349ECE-E7DE-4743-A385-CD260DA455A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D075D8-4243-4FC9-B99E-3374E0806AD2}"/>
              </a:ext>
            </a:extLst>
          </p:cNvPr>
          <p:cNvSpPr>
            <a:spLocks noGrp="1"/>
          </p:cNvSpPr>
          <p:nvPr>
            <p:ph type="dt" sz="half" idx="10"/>
          </p:nvPr>
        </p:nvSpPr>
        <p:spPr/>
        <p:txBody>
          <a:bodyPr/>
          <a:lstStyle/>
          <a:p>
            <a:fld id="{E3CCFFFF-939E-4EDA-A66A-AC8F2356008A}" type="datetimeFigureOut">
              <a:rPr lang="en-US" smtClean="0"/>
              <a:t>4/12/2019</a:t>
            </a:fld>
            <a:endParaRPr lang="en-US"/>
          </a:p>
        </p:txBody>
      </p:sp>
      <p:sp>
        <p:nvSpPr>
          <p:cNvPr id="5" name="Footer Placeholder 4">
            <a:extLst>
              <a:ext uri="{FF2B5EF4-FFF2-40B4-BE49-F238E27FC236}">
                <a16:creationId xmlns:a16="http://schemas.microsoft.com/office/drawing/2014/main" id="{36039323-CF1E-4DBF-8B8A-29B6F6F594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C6DC59-9389-4643-86F5-F53B6141E46B}"/>
              </a:ext>
            </a:extLst>
          </p:cNvPr>
          <p:cNvSpPr>
            <a:spLocks noGrp="1"/>
          </p:cNvSpPr>
          <p:nvPr>
            <p:ph type="sldNum" sz="quarter" idx="12"/>
          </p:nvPr>
        </p:nvSpPr>
        <p:spPr/>
        <p:txBody>
          <a:bodyPr/>
          <a:lstStyle/>
          <a:p>
            <a:fld id="{025B7EF9-A4E6-433C-A4F5-C79B17F1EBFE}" type="slidenum">
              <a:rPr lang="en-US" smtClean="0"/>
              <a:t>‹Nº›</a:t>
            </a:fld>
            <a:endParaRPr lang="en-US"/>
          </a:p>
        </p:txBody>
      </p:sp>
    </p:spTree>
    <p:extLst>
      <p:ext uri="{BB962C8B-B14F-4D97-AF65-F5344CB8AC3E}">
        <p14:creationId xmlns:p14="http://schemas.microsoft.com/office/powerpoint/2010/main" val="95469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726370-165C-45AD-A59A-9F5410950AE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D98500-EA9A-4F9D-9F5D-5C158150451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635766-A9BF-4B3A-9951-CBDD7BB826C4}"/>
              </a:ext>
            </a:extLst>
          </p:cNvPr>
          <p:cNvSpPr>
            <a:spLocks noGrp="1"/>
          </p:cNvSpPr>
          <p:nvPr>
            <p:ph type="dt" sz="half" idx="10"/>
          </p:nvPr>
        </p:nvSpPr>
        <p:spPr/>
        <p:txBody>
          <a:bodyPr/>
          <a:lstStyle/>
          <a:p>
            <a:fld id="{E3CCFFFF-939E-4EDA-A66A-AC8F2356008A}" type="datetimeFigureOut">
              <a:rPr lang="en-US" smtClean="0"/>
              <a:t>4/12/2019</a:t>
            </a:fld>
            <a:endParaRPr lang="en-US"/>
          </a:p>
        </p:txBody>
      </p:sp>
      <p:sp>
        <p:nvSpPr>
          <p:cNvPr id="5" name="Footer Placeholder 4">
            <a:extLst>
              <a:ext uri="{FF2B5EF4-FFF2-40B4-BE49-F238E27FC236}">
                <a16:creationId xmlns:a16="http://schemas.microsoft.com/office/drawing/2014/main" id="{D200F7CA-E175-4DA0-A58A-00DEC0A97B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71BE9E-E537-4A0F-A7CA-EB036B084BD4}"/>
              </a:ext>
            </a:extLst>
          </p:cNvPr>
          <p:cNvSpPr>
            <a:spLocks noGrp="1"/>
          </p:cNvSpPr>
          <p:nvPr>
            <p:ph type="sldNum" sz="quarter" idx="12"/>
          </p:nvPr>
        </p:nvSpPr>
        <p:spPr/>
        <p:txBody>
          <a:bodyPr/>
          <a:lstStyle/>
          <a:p>
            <a:fld id="{025B7EF9-A4E6-433C-A4F5-C79B17F1EBFE}" type="slidenum">
              <a:rPr lang="en-US" smtClean="0"/>
              <a:t>‹Nº›</a:t>
            </a:fld>
            <a:endParaRPr lang="en-US"/>
          </a:p>
        </p:txBody>
      </p:sp>
    </p:spTree>
    <p:extLst>
      <p:ext uri="{BB962C8B-B14F-4D97-AF65-F5344CB8AC3E}">
        <p14:creationId xmlns:p14="http://schemas.microsoft.com/office/powerpoint/2010/main" val="2940418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793F7-3179-4726-AF6B-69E8D6E5C7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0ECF24-E574-47A5-B8A3-3CDF3043C94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CE6569-B7D5-487A-87B5-C92590373A28}"/>
              </a:ext>
            </a:extLst>
          </p:cNvPr>
          <p:cNvSpPr>
            <a:spLocks noGrp="1"/>
          </p:cNvSpPr>
          <p:nvPr>
            <p:ph type="dt" sz="half" idx="10"/>
          </p:nvPr>
        </p:nvSpPr>
        <p:spPr/>
        <p:txBody>
          <a:bodyPr/>
          <a:lstStyle/>
          <a:p>
            <a:fld id="{E3CCFFFF-939E-4EDA-A66A-AC8F2356008A}" type="datetimeFigureOut">
              <a:rPr lang="en-US" smtClean="0"/>
              <a:t>4/12/2019</a:t>
            </a:fld>
            <a:endParaRPr lang="en-US"/>
          </a:p>
        </p:txBody>
      </p:sp>
      <p:sp>
        <p:nvSpPr>
          <p:cNvPr id="5" name="Footer Placeholder 4">
            <a:extLst>
              <a:ext uri="{FF2B5EF4-FFF2-40B4-BE49-F238E27FC236}">
                <a16:creationId xmlns:a16="http://schemas.microsoft.com/office/drawing/2014/main" id="{22D6AD38-88DE-4CCF-B551-711B527FDF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282A66-533A-4452-AB73-69E9CB2161D5}"/>
              </a:ext>
            </a:extLst>
          </p:cNvPr>
          <p:cNvSpPr>
            <a:spLocks noGrp="1"/>
          </p:cNvSpPr>
          <p:nvPr>
            <p:ph type="sldNum" sz="quarter" idx="12"/>
          </p:nvPr>
        </p:nvSpPr>
        <p:spPr/>
        <p:txBody>
          <a:bodyPr/>
          <a:lstStyle/>
          <a:p>
            <a:fld id="{025B7EF9-A4E6-433C-A4F5-C79B17F1EBFE}" type="slidenum">
              <a:rPr lang="en-US" smtClean="0"/>
              <a:t>‹Nº›</a:t>
            </a:fld>
            <a:endParaRPr lang="en-US"/>
          </a:p>
        </p:txBody>
      </p:sp>
    </p:spTree>
    <p:extLst>
      <p:ext uri="{BB962C8B-B14F-4D97-AF65-F5344CB8AC3E}">
        <p14:creationId xmlns:p14="http://schemas.microsoft.com/office/powerpoint/2010/main" val="3817693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CF29D-EAEB-4AE6-84B9-BDA8FD4D67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7ED3103-2A3C-4588-BC9C-83D286F6A3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F81EC36-B884-4DBE-B935-B8F7989B9D84}"/>
              </a:ext>
            </a:extLst>
          </p:cNvPr>
          <p:cNvSpPr>
            <a:spLocks noGrp="1"/>
          </p:cNvSpPr>
          <p:nvPr>
            <p:ph type="dt" sz="half" idx="10"/>
          </p:nvPr>
        </p:nvSpPr>
        <p:spPr/>
        <p:txBody>
          <a:bodyPr/>
          <a:lstStyle/>
          <a:p>
            <a:fld id="{E3CCFFFF-939E-4EDA-A66A-AC8F2356008A}" type="datetimeFigureOut">
              <a:rPr lang="en-US" smtClean="0"/>
              <a:t>4/12/2019</a:t>
            </a:fld>
            <a:endParaRPr lang="en-US"/>
          </a:p>
        </p:txBody>
      </p:sp>
      <p:sp>
        <p:nvSpPr>
          <p:cNvPr id="5" name="Footer Placeholder 4">
            <a:extLst>
              <a:ext uri="{FF2B5EF4-FFF2-40B4-BE49-F238E27FC236}">
                <a16:creationId xmlns:a16="http://schemas.microsoft.com/office/drawing/2014/main" id="{81BB8CCF-0C25-44B9-8E45-5DF2F57192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BBB7FB-F303-4D8F-989D-2556ACA3BCA2}"/>
              </a:ext>
            </a:extLst>
          </p:cNvPr>
          <p:cNvSpPr>
            <a:spLocks noGrp="1"/>
          </p:cNvSpPr>
          <p:nvPr>
            <p:ph type="sldNum" sz="quarter" idx="12"/>
          </p:nvPr>
        </p:nvSpPr>
        <p:spPr/>
        <p:txBody>
          <a:bodyPr/>
          <a:lstStyle/>
          <a:p>
            <a:fld id="{025B7EF9-A4E6-433C-A4F5-C79B17F1EBFE}" type="slidenum">
              <a:rPr lang="en-US" smtClean="0"/>
              <a:t>‹Nº›</a:t>
            </a:fld>
            <a:endParaRPr lang="en-US"/>
          </a:p>
        </p:txBody>
      </p:sp>
    </p:spTree>
    <p:extLst>
      <p:ext uri="{BB962C8B-B14F-4D97-AF65-F5344CB8AC3E}">
        <p14:creationId xmlns:p14="http://schemas.microsoft.com/office/powerpoint/2010/main" val="377029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3EB6F-419F-4894-B34B-A7AFEF52F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4B1F68-9ED5-4165-9DBD-28D7010F980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585948-1D90-4C48-8A24-D7F4E5BEE49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09C6A24-2A1F-4C2B-BA60-8F46B08AEAE3}"/>
              </a:ext>
            </a:extLst>
          </p:cNvPr>
          <p:cNvSpPr>
            <a:spLocks noGrp="1"/>
          </p:cNvSpPr>
          <p:nvPr>
            <p:ph type="dt" sz="half" idx="10"/>
          </p:nvPr>
        </p:nvSpPr>
        <p:spPr/>
        <p:txBody>
          <a:bodyPr/>
          <a:lstStyle/>
          <a:p>
            <a:fld id="{E3CCFFFF-939E-4EDA-A66A-AC8F2356008A}" type="datetimeFigureOut">
              <a:rPr lang="en-US" smtClean="0"/>
              <a:t>4/12/2019</a:t>
            </a:fld>
            <a:endParaRPr lang="en-US"/>
          </a:p>
        </p:txBody>
      </p:sp>
      <p:sp>
        <p:nvSpPr>
          <p:cNvPr id="6" name="Footer Placeholder 5">
            <a:extLst>
              <a:ext uri="{FF2B5EF4-FFF2-40B4-BE49-F238E27FC236}">
                <a16:creationId xmlns:a16="http://schemas.microsoft.com/office/drawing/2014/main" id="{02CF2734-67AB-4E7E-9BB7-C1AF3515B0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53BA5-0AD8-4D6D-8A03-3073E7C3777F}"/>
              </a:ext>
            </a:extLst>
          </p:cNvPr>
          <p:cNvSpPr>
            <a:spLocks noGrp="1"/>
          </p:cNvSpPr>
          <p:nvPr>
            <p:ph type="sldNum" sz="quarter" idx="12"/>
          </p:nvPr>
        </p:nvSpPr>
        <p:spPr/>
        <p:txBody>
          <a:bodyPr/>
          <a:lstStyle/>
          <a:p>
            <a:fld id="{025B7EF9-A4E6-433C-A4F5-C79B17F1EBFE}" type="slidenum">
              <a:rPr lang="en-US" smtClean="0"/>
              <a:t>‹Nº›</a:t>
            </a:fld>
            <a:endParaRPr lang="en-US"/>
          </a:p>
        </p:txBody>
      </p:sp>
    </p:spTree>
    <p:extLst>
      <p:ext uri="{BB962C8B-B14F-4D97-AF65-F5344CB8AC3E}">
        <p14:creationId xmlns:p14="http://schemas.microsoft.com/office/powerpoint/2010/main" val="879462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58B12-8BE9-4FBA-A8FB-7899900BC84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845ECE8-3DE0-4F5D-8D69-B86F56DF56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A57BA29-02B4-4576-8C91-E956D5A27A7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9B52DAC-82D0-4F10-8F34-1CA0BDC15E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DD0AA5E-88C1-4189-934F-318E1C9F7B9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5C7FBE-D509-4984-83A0-2BC71629412C}"/>
              </a:ext>
            </a:extLst>
          </p:cNvPr>
          <p:cNvSpPr>
            <a:spLocks noGrp="1"/>
          </p:cNvSpPr>
          <p:nvPr>
            <p:ph type="dt" sz="half" idx="10"/>
          </p:nvPr>
        </p:nvSpPr>
        <p:spPr/>
        <p:txBody>
          <a:bodyPr/>
          <a:lstStyle/>
          <a:p>
            <a:fld id="{E3CCFFFF-939E-4EDA-A66A-AC8F2356008A}" type="datetimeFigureOut">
              <a:rPr lang="en-US" smtClean="0"/>
              <a:t>4/12/2019</a:t>
            </a:fld>
            <a:endParaRPr lang="en-US"/>
          </a:p>
        </p:txBody>
      </p:sp>
      <p:sp>
        <p:nvSpPr>
          <p:cNvPr id="8" name="Footer Placeholder 7">
            <a:extLst>
              <a:ext uri="{FF2B5EF4-FFF2-40B4-BE49-F238E27FC236}">
                <a16:creationId xmlns:a16="http://schemas.microsoft.com/office/drawing/2014/main" id="{CF02D436-5306-459E-A7BF-63E6A702C9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5BA7290-46C6-4179-9E0A-D264AC0BC91D}"/>
              </a:ext>
            </a:extLst>
          </p:cNvPr>
          <p:cNvSpPr>
            <a:spLocks noGrp="1"/>
          </p:cNvSpPr>
          <p:nvPr>
            <p:ph type="sldNum" sz="quarter" idx="12"/>
          </p:nvPr>
        </p:nvSpPr>
        <p:spPr/>
        <p:txBody>
          <a:bodyPr/>
          <a:lstStyle/>
          <a:p>
            <a:fld id="{025B7EF9-A4E6-433C-A4F5-C79B17F1EBFE}" type="slidenum">
              <a:rPr lang="en-US" smtClean="0"/>
              <a:t>‹Nº›</a:t>
            </a:fld>
            <a:endParaRPr lang="en-US"/>
          </a:p>
        </p:txBody>
      </p:sp>
    </p:spTree>
    <p:extLst>
      <p:ext uri="{BB962C8B-B14F-4D97-AF65-F5344CB8AC3E}">
        <p14:creationId xmlns:p14="http://schemas.microsoft.com/office/powerpoint/2010/main" val="1018414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96034-251A-45D2-A2F0-C2E3DF716B7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19726DC-F824-4254-A7ED-5A88B607794B}"/>
              </a:ext>
            </a:extLst>
          </p:cNvPr>
          <p:cNvSpPr>
            <a:spLocks noGrp="1"/>
          </p:cNvSpPr>
          <p:nvPr>
            <p:ph type="dt" sz="half" idx="10"/>
          </p:nvPr>
        </p:nvSpPr>
        <p:spPr/>
        <p:txBody>
          <a:bodyPr/>
          <a:lstStyle/>
          <a:p>
            <a:fld id="{E3CCFFFF-939E-4EDA-A66A-AC8F2356008A}" type="datetimeFigureOut">
              <a:rPr lang="en-US" smtClean="0"/>
              <a:t>4/12/2019</a:t>
            </a:fld>
            <a:endParaRPr lang="en-US"/>
          </a:p>
        </p:txBody>
      </p:sp>
      <p:sp>
        <p:nvSpPr>
          <p:cNvPr id="4" name="Footer Placeholder 3">
            <a:extLst>
              <a:ext uri="{FF2B5EF4-FFF2-40B4-BE49-F238E27FC236}">
                <a16:creationId xmlns:a16="http://schemas.microsoft.com/office/drawing/2014/main" id="{B3B28813-AF52-40B1-822A-720F3B7BD97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1B13E9F-11CD-4727-A9CD-D7AB8CF28576}"/>
              </a:ext>
            </a:extLst>
          </p:cNvPr>
          <p:cNvSpPr>
            <a:spLocks noGrp="1"/>
          </p:cNvSpPr>
          <p:nvPr>
            <p:ph type="sldNum" sz="quarter" idx="12"/>
          </p:nvPr>
        </p:nvSpPr>
        <p:spPr/>
        <p:txBody>
          <a:bodyPr/>
          <a:lstStyle/>
          <a:p>
            <a:fld id="{025B7EF9-A4E6-433C-A4F5-C79B17F1EBFE}" type="slidenum">
              <a:rPr lang="en-US" smtClean="0"/>
              <a:t>‹Nº›</a:t>
            </a:fld>
            <a:endParaRPr lang="en-US"/>
          </a:p>
        </p:txBody>
      </p:sp>
    </p:spTree>
    <p:extLst>
      <p:ext uri="{BB962C8B-B14F-4D97-AF65-F5344CB8AC3E}">
        <p14:creationId xmlns:p14="http://schemas.microsoft.com/office/powerpoint/2010/main" val="480915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1E7B62-C1AB-4BAD-A726-281755248DC4}"/>
              </a:ext>
            </a:extLst>
          </p:cNvPr>
          <p:cNvSpPr>
            <a:spLocks noGrp="1"/>
          </p:cNvSpPr>
          <p:nvPr>
            <p:ph type="dt" sz="half" idx="10"/>
          </p:nvPr>
        </p:nvSpPr>
        <p:spPr/>
        <p:txBody>
          <a:bodyPr/>
          <a:lstStyle/>
          <a:p>
            <a:fld id="{E3CCFFFF-939E-4EDA-A66A-AC8F2356008A}" type="datetimeFigureOut">
              <a:rPr lang="en-US" smtClean="0"/>
              <a:t>4/12/2019</a:t>
            </a:fld>
            <a:endParaRPr lang="en-US"/>
          </a:p>
        </p:txBody>
      </p:sp>
      <p:sp>
        <p:nvSpPr>
          <p:cNvPr id="3" name="Footer Placeholder 2">
            <a:extLst>
              <a:ext uri="{FF2B5EF4-FFF2-40B4-BE49-F238E27FC236}">
                <a16:creationId xmlns:a16="http://schemas.microsoft.com/office/drawing/2014/main" id="{E28527CE-B31C-42E0-984F-0A6805141B2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A7BC850-AAAF-40DB-90D1-41E24BA34C87}"/>
              </a:ext>
            </a:extLst>
          </p:cNvPr>
          <p:cNvSpPr>
            <a:spLocks noGrp="1"/>
          </p:cNvSpPr>
          <p:nvPr>
            <p:ph type="sldNum" sz="quarter" idx="12"/>
          </p:nvPr>
        </p:nvSpPr>
        <p:spPr/>
        <p:txBody>
          <a:bodyPr/>
          <a:lstStyle/>
          <a:p>
            <a:fld id="{025B7EF9-A4E6-433C-A4F5-C79B17F1EBFE}" type="slidenum">
              <a:rPr lang="en-US" smtClean="0"/>
              <a:t>‹Nº›</a:t>
            </a:fld>
            <a:endParaRPr lang="en-US"/>
          </a:p>
        </p:txBody>
      </p:sp>
    </p:spTree>
    <p:extLst>
      <p:ext uri="{BB962C8B-B14F-4D97-AF65-F5344CB8AC3E}">
        <p14:creationId xmlns:p14="http://schemas.microsoft.com/office/powerpoint/2010/main" val="1998087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DB6B9-E58D-451E-83A3-6FF77B04B9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87C92C2-444C-4201-8424-0418F6F642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9BF0B4-31DE-418F-9870-52F3C28877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E5FD511-BE5F-4BD9-9799-7A0AE0A56EE6}"/>
              </a:ext>
            </a:extLst>
          </p:cNvPr>
          <p:cNvSpPr>
            <a:spLocks noGrp="1"/>
          </p:cNvSpPr>
          <p:nvPr>
            <p:ph type="dt" sz="half" idx="10"/>
          </p:nvPr>
        </p:nvSpPr>
        <p:spPr/>
        <p:txBody>
          <a:bodyPr/>
          <a:lstStyle/>
          <a:p>
            <a:fld id="{E3CCFFFF-939E-4EDA-A66A-AC8F2356008A}" type="datetimeFigureOut">
              <a:rPr lang="en-US" smtClean="0"/>
              <a:t>4/12/2019</a:t>
            </a:fld>
            <a:endParaRPr lang="en-US"/>
          </a:p>
        </p:txBody>
      </p:sp>
      <p:sp>
        <p:nvSpPr>
          <p:cNvPr id="6" name="Footer Placeholder 5">
            <a:extLst>
              <a:ext uri="{FF2B5EF4-FFF2-40B4-BE49-F238E27FC236}">
                <a16:creationId xmlns:a16="http://schemas.microsoft.com/office/drawing/2014/main" id="{3FB8E87E-4F7F-44CB-961C-21CB8DAC48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8AA1F5-B013-4958-82FE-45EC663F23E6}"/>
              </a:ext>
            </a:extLst>
          </p:cNvPr>
          <p:cNvSpPr>
            <a:spLocks noGrp="1"/>
          </p:cNvSpPr>
          <p:nvPr>
            <p:ph type="sldNum" sz="quarter" idx="12"/>
          </p:nvPr>
        </p:nvSpPr>
        <p:spPr/>
        <p:txBody>
          <a:bodyPr/>
          <a:lstStyle/>
          <a:p>
            <a:fld id="{025B7EF9-A4E6-433C-A4F5-C79B17F1EBFE}" type="slidenum">
              <a:rPr lang="en-US" smtClean="0"/>
              <a:t>‹Nº›</a:t>
            </a:fld>
            <a:endParaRPr lang="en-US"/>
          </a:p>
        </p:txBody>
      </p:sp>
    </p:spTree>
    <p:extLst>
      <p:ext uri="{BB962C8B-B14F-4D97-AF65-F5344CB8AC3E}">
        <p14:creationId xmlns:p14="http://schemas.microsoft.com/office/powerpoint/2010/main" val="3489381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E665-D5B6-4732-9D82-CCF0EB5CA7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B731D4E-9D56-4D60-90A5-D7036415DC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D75E9D5-85EB-4AAC-99AC-89969D236C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A8B09EA-D12D-4818-A82E-E6B026DD04C4}"/>
              </a:ext>
            </a:extLst>
          </p:cNvPr>
          <p:cNvSpPr>
            <a:spLocks noGrp="1"/>
          </p:cNvSpPr>
          <p:nvPr>
            <p:ph type="dt" sz="half" idx="10"/>
          </p:nvPr>
        </p:nvSpPr>
        <p:spPr/>
        <p:txBody>
          <a:bodyPr/>
          <a:lstStyle/>
          <a:p>
            <a:fld id="{E3CCFFFF-939E-4EDA-A66A-AC8F2356008A}" type="datetimeFigureOut">
              <a:rPr lang="en-US" smtClean="0"/>
              <a:t>4/12/2019</a:t>
            </a:fld>
            <a:endParaRPr lang="en-US"/>
          </a:p>
        </p:txBody>
      </p:sp>
      <p:sp>
        <p:nvSpPr>
          <p:cNvPr id="6" name="Footer Placeholder 5">
            <a:extLst>
              <a:ext uri="{FF2B5EF4-FFF2-40B4-BE49-F238E27FC236}">
                <a16:creationId xmlns:a16="http://schemas.microsoft.com/office/drawing/2014/main" id="{D00625C2-12FA-40B1-A3D2-2550AFA4EC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04BD24-46F3-4391-872A-EC3CCD4E57A4}"/>
              </a:ext>
            </a:extLst>
          </p:cNvPr>
          <p:cNvSpPr>
            <a:spLocks noGrp="1"/>
          </p:cNvSpPr>
          <p:nvPr>
            <p:ph type="sldNum" sz="quarter" idx="12"/>
          </p:nvPr>
        </p:nvSpPr>
        <p:spPr/>
        <p:txBody>
          <a:bodyPr/>
          <a:lstStyle/>
          <a:p>
            <a:fld id="{025B7EF9-A4E6-433C-A4F5-C79B17F1EBFE}" type="slidenum">
              <a:rPr lang="en-US" smtClean="0"/>
              <a:t>‹Nº›</a:t>
            </a:fld>
            <a:endParaRPr lang="en-US"/>
          </a:p>
        </p:txBody>
      </p:sp>
    </p:spTree>
    <p:extLst>
      <p:ext uri="{BB962C8B-B14F-4D97-AF65-F5344CB8AC3E}">
        <p14:creationId xmlns:p14="http://schemas.microsoft.com/office/powerpoint/2010/main" val="714145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3D35EC-705D-4F12-BD28-573C5813E2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BEFC3E4-2580-4C29-A787-83FE8A4FF4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A011A5-97B0-4FAE-934B-18FEAD1974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CCFFFF-939E-4EDA-A66A-AC8F2356008A}" type="datetimeFigureOut">
              <a:rPr lang="en-US" smtClean="0"/>
              <a:t>4/12/2019</a:t>
            </a:fld>
            <a:endParaRPr lang="en-US"/>
          </a:p>
        </p:txBody>
      </p:sp>
      <p:sp>
        <p:nvSpPr>
          <p:cNvPr id="5" name="Footer Placeholder 4">
            <a:extLst>
              <a:ext uri="{FF2B5EF4-FFF2-40B4-BE49-F238E27FC236}">
                <a16:creationId xmlns:a16="http://schemas.microsoft.com/office/drawing/2014/main" id="{CC6F9915-E898-42A7-B972-4F29BF725C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3910EE2-DC94-4ADB-A8B4-C8FAE43AD0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5B7EF9-A4E6-433C-A4F5-C79B17F1EBFE}" type="slidenum">
              <a:rPr lang="en-US" smtClean="0"/>
              <a:t>‹Nº›</a:t>
            </a:fld>
            <a:endParaRPr lang="en-US"/>
          </a:p>
        </p:txBody>
      </p:sp>
    </p:spTree>
    <p:extLst>
      <p:ext uri="{BB962C8B-B14F-4D97-AF65-F5344CB8AC3E}">
        <p14:creationId xmlns:p14="http://schemas.microsoft.com/office/powerpoint/2010/main" val="35739661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4.png"/><Relationship Id="rId4" Type="http://schemas.openxmlformats.org/officeDocument/2006/relationships/customXml" Target="../ink/ink1.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14.png"/><Relationship Id="rId4" Type="http://schemas.openxmlformats.org/officeDocument/2006/relationships/diagramLayout" Target="../diagrams/layout2.xml"/><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jpe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jpeg"/><Relationship Id="rId9" Type="http://schemas.openxmlformats.org/officeDocument/2006/relationships/image" Target="../media/image29.jpeg"/></Relationships>
</file>

<file path=ppt/slides/_rels/slide1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ustomXml" Target="../ink/ink2.xml"/><Relationship Id="rId7" Type="http://schemas.openxmlformats.org/officeDocument/2006/relationships/image" Target="NULL"/><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hyperlink" Target="http://rsw-systems.com/technology?lang=es" TargetMode="Externa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CD8F6-AFA2-4BA4-92B8-520B93051992}"/>
              </a:ext>
            </a:extLst>
          </p:cNvPr>
          <p:cNvSpPr>
            <a:spLocks noGrp="1"/>
          </p:cNvSpPr>
          <p:nvPr>
            <p:ph type="ctrTitle"/>
          </p:nvPr>
        </p:nvSpPr>
        <p:spPr/>
        <p:txBody>
          <a:bodyPr/>
          <a:lstStyle/>
          <a:p>
            <a:r>
              <a:rPr lang="en-US" dirty="0"/>
              <a:t>INNOVACIÓN</a:t>
            </a:r>
          </a:p>
        </p:txBody>
      </p:sp>
      <p:sp>
        <p:nvSpPr>
          <p:cNvPr id="3" name="Subtitle 2">
            <a:extLst>
              <a:ext uri="{FF2B5EF4-FFF2-40B4-BE49-F238E27FC236}">
                <a16:creationId xmlns:a16="http://schemas.microsoft.com/office/drawing/2014/main" id="{D1C16401-6487-402B-92EF-EE1BC383C2A8}"/>
              </a:ext>
            </a:extLst>
          </p:cNvPr>
          <p:cNvSpPr>
            <a:spLocks noGrp="1"/>
          </p:cNvSpPr>
          <p:nvPr>
            <p:ph type="subTitle" idx="1"/>
          </p:nvPr>
        </p:nvSpPr>
        <p:spPr>
          <a:xfrm>
            <a:off x="254442" y="6267891"/>
            <a:ext cx="6162261" cy="335943"/>
          </a:xfrm>
        </p:spPr>
        <p:txBody>
          <a:bodyPr>
            <a:normAutofit fontScale="92500" lnSpcReduction="20000"/>
          </a:bodyPr>
          <a:lstStyle/>
          <a:p>
            <a:pPr algn="l"/>
            <a:r>
              <a:rPr lang="en-US" dirty="0"/>
              <a:t>Sergio Flores- ZEDE DEL </a:t>
            </a:r>
            <a:r>
              <a:rPr lang="en-US" dirty="0" smtClean="0"/>
              <a:t>LITORAL</a:t>
            </a:r>
            <a:endParaRPr lang="en-US" dirty="0"/>
          </a:p>
        </p:txBody>
      </p:sp>
      <p:sp>
        <p:nvSpPr>
          <p:cNvPr id="4" name="Date Placeholder 3">
            <a:extLst>
              <a:ext uri="{FF2B5EF4-FFF2-40B4-BE49-F238E27FC236}">
                <a16:creationId xmlns:a16="http://schemas.microsoft.com/office/drawing/2014/main" id="{70F47450-F635-4B93-9427-5AC14FB33603}"/>
              </a:ext>
            </a:extLst>
          </p:cNvPr>
          <p:cNvSpPr>
            <a:spLocks noGrp="1"/>
          </p:cNvSpPr>
          <p:nvPr>
            <p:ph type="dt" sz="half" idx="10"/>
          </p:nvPr>
        </p:nvSpPr>
        <p:spPr>
          <a:xfrm>
            <a:off x="9448800" y="6435863"/>
            <a:ext cx="2743200" cy="365125"/>
          </a:xfrm>
        </p:spPr>
        <p:txBody>
          <a:bodyPr/>
          <a:lstStyle/>
          <a:p>
            <a:pPr algn="r"/>
            <a:fld id="{B56B204C-2229-4B79-A2D3-B33AD582D2F1}" type="datetime1">
              <a:rPr lang="en-US" smtClean="0"/>
              <a:pPr algn="r"/>
              <a:t>4/12/2019</a:t>
            </a:fld>
            <a:endParaRPr lang="en-US" dirty="0"/>
          </a:p>
        </p:txBody>
      </p:sp>
    </p:spTree>
    <p:extLst>
      <p:ext uri="{BB962C8B-B14F-4D97-AF65-F5344CB8AC3E}">
        <p14:creationId xmlns:p14="http://schemas.microsoft.com/office/powerpoint/2010/main" val="39687853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BE40FB-08D3-48FD-A1F6-8B55C6F65BF9}"/>
              </a:ext>
            </a:extLst>
          </p:cNvPr>
          <p:cNvPicPr>
            <a:picLocks noChangeAspect="1"/>
          </p:cNvPicPr>
          <p:nvPr/>
        </p:nvPicPr>
        <p:blipFill>
          <a:blip r:embed="rId2"/>
          <a:stretch>
            <a:fillRect/>
          </a:stretch>
        </p:blipFill>
        <p:spPr>
          <a:xfrm>
            <a:off x="-72002" y="779228"/>
            <a:ext cx="7311421" cy="6078772"/>
          </a:xfrm>
          <a:prstGeom prst="rect">
            <a:avLst/>
          </a:prstGeom>
        </p:spPr>
      </p:pic>
      <p:pic>
        <p:nvPicPr>
          <p:cNvPr id="3" name="Picture 2">
            <a:extLst>
              <a:ext uri="{FF2B5EF4-FFF2-40B4-BE49-F238E27FC236}">
                <a16:creationId xmlns:a16="http://schemas.microsoft.com/office/drawing/2014/main" id="{6D19EAE9-A205-46D7-A4BC-FC4F557C22C4}"/>
              </a:ext>
            </a:extLst>
          </p:cNvPr>
          <p:cNvPicPr>
            <a:picLocks noChangeAspect="1"/>
          </p:cNvPicPr>
          <p:nvPr/>
        </p:nvPicPr>
        <p:blipFill>
          <a:blip r:embed="rId3"/>
          <a:stretch>
            <a:fillRect/>
          </a:stretch>
        </p:blipFill>
        <p:spPr>
          <a:xfrm>
            <a:off x="6559837" y="2409090"/>
            <a:ext cx="5632163" cy="2819048"/>
          </a:xfrm>
          <a:prstGeom prst="rect">
            <a:avLst/>
          </a:prstGeom>
        </p:spPr>
      </p:pic>
      <p:sp>
        <p:nvSpPr>
          <p:cNvPr id="4" name="Title 3">
            <a:extLst>
              <a:ext uri="{FF2B5EF4-FFF2-40B4-BE49-F238E27FC236}">
                <a16:creationId xmlns:a16="http://schemas.microsoft.com/office/drawing/2014/main" id="{D2A7929B-55A7-4F6D-8CA4-CBCA8AD87A9D}"/>
              </a:ext>
            </a:extLst>
          </p:cNvPr>
          <p:cNvSpPr>
            <a:spLocks noGrp="1"/>
          </p:cNvSpPr>
          <p:nvPr>
            <p:ph type="title"/>
          </p:nvPr>
        </p:nvSpPr>
        <p:spPr>
          <a:xfrm>
            <a:off x="838200" y="479"/>
            <a:ext cx="10515600" cy="748059"/>
          </a:xfrm>
        </p:spPr>
        <p:txBody>
          <a:bodyPr>
            <a:normAutofit/>
          </a:bodyPr>
          <a:lstStyle/>
          <a:p>
            <a:pPr algn="ctr"/>
            <a:r>
              <a:rPr lang="en-US" sz="4000" dirty="0" err="1">
                <a:latin typeface="Lemon/Milk" panose="020B0603050302020204" pitchFamily="34" charset="0"/>
              </a:rPr>
              <a:t>Inglaterra</a:t>
            </a:r>
            <a:r>
              <a:rPr lang="en-US" sz="4000" dirty="0">
                <a:latin typeface="Lemon/Milk" panose="020B0603050302020204" pitchFamily="34" charset="0"/>
              </a:rPr>
              <a:t>: </a:t>
            </a:r>
            <a:r>
              <a:rPr lang="en-US" sz="4000" dirty="0" err="1" smtClean="0">
                <a:latin typeface="Lemon/Milk" panose="020B0603050302020204" pitchFamily="34" charset="0"/>
              </a:rPr>
              <a:t>Política</a:t>
            </a:r>
            <a:r>
              <a:rPr lang="en-US" sz="4000" dirty="0" smtClean="0">
                <a:latin typeface="Lemon/Milk" panose="020B0603050302020204" pitchFamily="34" charset="0"/>
              </a:rPr>
              <a:t> </a:t>
            </a:r>
            <a:r>
              <a:rPr lang="en-US" sz="4000" dirty="0">
                <a:latin typeface="Lemon/Milk" panose="020B0603050302020204" pitchFamily="34" charset="0"/>
              </a:rPr>
              <a:t>Industrial</a:t>
            </a:r>
          </a:p>
        </p:txBody>
      </p:sp>
    </p:spTree>
    <p:extLst>
      <p:ext uri="{BB962C8B-B14F-4D97-AF65-F5344CB8AC3E}">
        <p14:creationId xmlns:p14="http://schemas.microsoft.com/office/powerpoint/2010/main" val="35580448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2405859"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47D2B68C-72C3-4D59-AB31-5318C726E2DB}"/>
                  </a:ext>
                </a:extLst>
              </p14:cNvPr>
              <p14:cNvContentPartPr/>
              <p14:nvPr/>
            </p14:nvContentPartPr>
            <p14:xfrm>
              <a:off x="1785146" y="-669531"/>
              <a:ext cx="33120" cy="27720"/>
            </p14:xfrm>
          </p:contentPart>
        </mc:Choice>
        <mc:Fallback xmlns="">
          <p:pic>
            <p:nvPicPr>
              <p:cNvPr id="2" name="Ink 1">
                <a:extLst>
                  <a:ext uri="{FF2B5EF4-FFF2-40B4-BE49-F238E27FC236}">
                    <a16:creationId xmlns:a16="http://schemas.microsoft.com/office/drawing/2014/main" id="{47D2B68C-72C3-4D59-AB31-5318C726E2DB}"/>
                  </a:ext>
                </a:extLst>
              </p:cNvPr>
              <p:cNvPicPr/>
              <p:nvPr/>
            </p:nvPicPr>
            <p:blipFill>
              <a:blip r:embed="rId6"/>
              <a:stretch>
                <a:fillRect/>
              </a:stretch>
            </p:blipFill>
            <p:spPr>
              <a:xfrm>
                <a:off x="1780826" y="-673851"/>
                <a:ext cx="41760" cy="36360"/>
              </a:xfrm>
              <a:prstGeom prst="rect">
                <a:avLst/>
              </a:prstGeom>
            </p:spPr>
          </p:pic>
        </mc:Fallback>
      </mc:AlternateContent>
      <p:grpSp>
        <p:nvGrpSpPr>
          <p:cNvPr id="5" name="Grupo 4"/>
          <p:cNvGrpSpPr/>
          <p:nvPr/>
        </p:nvGrpSpPr>
        <p:grpSpPr>
          <a:xfrm>
            <a:off x="5911583" y="1971491"/>
            <a:ext cx="6946206" cy="3974918"/>
            <a:chOff x="-1295085" y="-27032"/>
            <a:chExt cx="6946206" cy="3974918"/>
          </a:xfrm>
        </p:grpSpPr>
        <p:sp>
          <p:nvSpPr>
            <p:cNvPr id="10" name="Rectangle 14">
              <a:extLst>
                <a:ext uri="{FF2B5EF4-FFF2-40B4-BE49-F238E27FC236}">
                  <a16:creationId xmlns:a16="http://schemas.microsoft.com/office/drawing/2014/main" id="{FC57E543-D432-439D-897B-0B985F85E545}"/>
                </a:ext>
              </a:extLst>
            </p:cNvPr>
            <p:cNvSpPr/>
            <p:nvPr/>
          </p:nvSpPr>
          <p:spPr>
            <a:xfrm>
              <a:off x="-23966" y="0"/>
              <a:ext cx="5675087" cy="3947886"/>
            </a:xfrm>
            <a:prstGeom prst="rect">
              <a:avLst/>
            </a:prstGeom>
            <a:solidFill>
              <a:srgbClr val="33333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2">
              <a:extLst>
                <a:ext uri="{FF2B5EF4-FFF2-40B4-BE49-F238E27FC236}">
                  <a16:creationId xmlns:a16="http://schemas.microsoft.com/office/drawing/2014/main" id="{FEBF8CC4-DC7A-4823-8BF6-1645F261CD0B}"/>
                </a:ext>
              </a:extLst>
            </p:cNvPr>
            <p:cNvSpPr txBox="1"/>
            <p:nvPr/>
          </p:nvSpPr>
          <p:spPr>
            <a:xfrm>
              <a:off x="-1295085" y="2177293"/>
              <a:ext cx="6119466" cy="1754326"/>
            </a:xfrm>
            <a:prstGeom prst="rect">
              <a:avLst/>
            </a:prstGeom>
            <a:noFill/>
          </p:spPr>
          <p:txBody>
            <a:bodyPr wrap="square" rtlCol="0">
              <a:spAutoFit/>
            </a:bodyPr>
            <a:lstStyle/>
            <a:p>
              <a:pPr algn="r"/>
              <a:r>
                <a:rPr lang="en-US" sz="3600" dirty="0" smtClean="0">
                  <a:solidFill>
                    <a:schemeClr val="bg1"/>
                  </a:solidFill>
                  <a:latin typeface="Lemon/Milk" panose="020B0603050302020204" pitchFamily="34" charset="0"/>
                </a:rPr>
                <a:t>ZONA ESPECIAL DE DESARROLLO ECONÓMICO</a:t>
              </a:r>
              <a:endParaRPr lang="en-US" sz="3600" dirty="0">
                <a:solidFill>
                  <a:schemeClr val="bg1"/>
                </a:solidFill>
                <a:latin typeface="Lemon/Milk" panose="020B0603050302020204" pitchFamily="34" charset="0"/>
              </a:endParaRPr>
            </a:p>
          </p:txBody>
        </p:sp>
        <p:pic>
          <p:nvPicPr>
            <p:cNvPr id="12" name="Picture 13">
              <a:extLst>
                <a:ext uri="{FF2B5EF4-FFF2-40B4-BE49-F238E27FC236}">
                  <a16:creationId xmlns:a16="http://schemas.microsoft.com/office/drawing/2014/main" id="{476946E9-AB9E-4F34-8433-971E36182C29}"/>
                </a:ext>
              </a:extLst>
            </p:cNvPr>
            <p:cNvPicPr>
              <a:picLocks noChangeAspect="1"/>
            </p:cNvPicPr>
            <p:nvPr/>
          </p:nvPicPr>
          <p:blipFill>
            <a:blip r:embed="rId7"/>
            <a:stretch>
              <a:fillRect/>
            </a:stretch>
          </p:blipFill>
          <p:spPr>
            <a:xfrm>
              <a:off x="457608" y="-27032"/>
              <a:ext cx="3847968" cy="2204325"/>
            </a:xfrm>
            <a:prstGeom prst="rect">
              <a:avLst/>
            </a:prstGeom>
          </p:spPr>
        </p:pic>
      </p:grpSp>
    </p:spTree>
    <p:extLst>
      <p:ext uri="{BB962C8B-B14F-4D97-AF65-F5344CB8AC3E}">
        <p14:creationId xmlns:p14="http://schemas.microsoft.com/office/powerpoint/2010/main" val="34551657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5A7B166-EDCC-43E7-A9F9-F57B098A0ADA}"/>
              </a:ext>
            </a:extLst>
          </p:cNvPr>
          <p:cNvSpPr txBox="1"/>
          <p:nvPr/>
        </p:nvSpPr>
        <p:spPr>
          <a:xfrm>
            <a:off x="7750629" y="2090172"/>
            <a:ext cx="4238171" cy="3046988"/>
          </a:xfrm>
          <a:prstGeom prst="rect">
            <a:avLst/>
          </a:prstGeom>
          <a:noFill/>
        </p:spPr>
        <p:txBody>
          <a:bodyPr wrap="square" rtlCol="0">
            <a:spAutoFit/>
          </a:bodyPr>
          <a:lstStyle/>
          <a:p>
            <a:r>
              <a:rPr lang="es-EC" sz="2400" b="1" dirty="0">
                <a:ln w="0"/>
                <a:cs typeface="Calibri Light" panose="020F0302020204030204" pitchFamily="34" charset="0"/>
              </a:rPr>
              <a:t>ZEDE del Litoral </a:t>
            </a:r>
            <a:r>
              <a:rPr lang="es-EC" sz="2400" dirty="0">
                <a:ln w="0"/>
                <a:cs typeface="Calibri Light" panose="020F0302020204030204" pitchFamily="34" charset="0"/>
              </a:rPr>
              <a:t>es una zona especial de desarrollo económico, que proporciona incentivos para atraer inversión local y extranjera, para promover innovación y exportación de nuevos productos y servicios.</a:t>
            </a:r>
          </a:p>
        </p:txBody>
      </p:sp>
      <p:pic>
        <p:nvPicPr>
          <p:cNvPr id="15" name="Content Placeholder 14" descr="A close up of text on a white background&#10;&#10;Description generated with high confidence">
            <a:extLst>
              <a:ext uri="{FF2B5EF4-FFF2-40B4-BE49-F238E27FC236}">
                <a16:creationId xmlns:a16="http://schemas.microsoft.com/office/drawing/2014/main" id="{322BC0C6-702B-4B3B-BF77-A09B0B2FDB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02858" y="0"/>
            <a:ext cx="10287000" cy="6858000"/>
          </a:xfrm>
        </p:spPr>
      </p:pic>
    </p:spTree>
    <p:extLst>
      <p:ext uri="{BB962C8B-B14F-4D97-AF65-F5344CB8AC3E}">
        <p14:creationId xmlns:p14="http://schemas.microsoft.com/office/powerpoint/2010/main" val="40491534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5E49C-24D9-4B7C-BB90-CE4EDD7F4D32}"/>
              </a:ext>
            </a:extLst>
          </p:cNvPr>
          <p:cNvSpPr>
            <a:spLocks noGrp="1"/>
          </p:cNvSpPr>
          <p:nvPr>
            <p:ph type="title"/>
          </p:nvPr>
        </p:nvSpPr>
        <p:spPr/>
        <p:txBody>
          <a:bodyPr/>
          <a:lstStyle/>
          <a:p>
            <a:pPr algn="ctr"/>
            <a:r>
              <a:rPr lang="es-ES_tradnl" b="1" dirty="0">
                <a:latin typeface="Lemon/Milk" panose="020B0603050302020204" pitchFamily="34" charset="0"/>
              </a:rPr>
              <a:t>ZEDE del Litoral TIPOLOGÍAS</a:t>
            </a:r>
          </a:p>
        </p:txBody>
      </p:sp>
      <p:graphicFrame>
        <p:nvGraphicFramePr>
          <p:cNvPr id="4" name="Diagram 3">
            <a:extLst>
              <a:ext uri="{FF2B5EF4-FFF2-40B4-BE49-F238E27FC236}">
                <a16:creationId xmlns:a16="http://schemas.microsoft.com/office/drawing/2014/main" id="{BB4C60F5-751D-4749-B80C-569734A9E3DF}"/>
              </a:ext>
            </a:extLst>
          </p:cNvPr>
          <p:cNvGraphicFramePr/>
          <p:nvPr>
            <p:extLst/>
          </p:nvPr>
        </p:nvGraphicFramePr>
        <p:xfrm>
          <a:off x="838199" y="1946720"/>
          <a:ext cx="10515599" cy="44476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Resultado de imagen para industry black icon"/>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2790825" y="4338125"/>
            <a:ext cx="1120775" cy="11207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para environment black icon"/>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5538243" y="4519342"/>
            <a:ext cx="1115509" cy="11155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sultado de imagen para technology black ic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80395" y="4367208"/>
            <a:ext cx="1091692" cy="1091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85069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200172" y="500510"/>
            <a:ext cx="4408241" cy="6186134"/>
            <a:chOff x="328508" y="468426"/>
            <a:chExt cx="4408241" cy="6186134"/>
          </a:xfrm>
        </p:grpSpPr>
        <p:grpSp>
          <p:nvGrpSpPr>
            <p:cNvPr id="26" name="Group 14">
              <a:extLst>
                <a:ext uri="{FF2B5EF4-FFF2-40B4-BE49-F238E27FC236}">
                  <a16:creationId xmlns:a16="http://schemas.microsoft.com/office/drawing/2014/main" id="{FFEAAAB0-BADF-4B9C-A35B-22DF60E716D1}"/>
                </a:ext>
              </a:extLst>
            </p:cNvPr>
            <p:cNvGrpSpPr/>
            <p:nvPr/>
          </p:nvGrpSpPr>
          <p:grpSpPr>
            <a:xfrm>
              <a:off x="328508" y="4973754"/>
              <a:ext cx="4118599" cy="702398"/>
              <a:chOff x="438887" y="1436708"/>
              <a:chExt cx="4118599" cy="702398"/>
            </a:xfrm>
          </p:grpSpPr>
          <p:pic>
            <p:nvPicPr>
              <p:cNvPr id="27" name="Picture 12" descr="Image result for png  travel">
                <a:extLst>
                  <a:ext uri="{FF2B5EF4-FFF2-40B4-BE49-F238E27FC236}">
                    <a16:creationId xmlns:a16="http://schemas.microsoft.com/office/drawing/2014/main" id="{954C514E-8B2B-4E26-AD14-94F0F23776CB}"/>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438887" y="1436708"/>
                <a:ext cx="653687" cy="653687"/>
              </a:xfrm>
              <a:prstGeom prst="rect">
                <a:avLst/>
              </a:prstGeom>
              <a:noFill/>
              <a:extLst>
                <a:ext uri="{909E8E84-426E-40DD-AFC4-6F175D3DCCD1}">
                  <a14:hiddenFill xmlns:a14="http://schemas.microsoft.com/office/drawing/2010/main">
                    <a:solidFill>
                      <a:srgbClr val="FFFFFF"/>
                    </a:solidFill>
                  </a14:hiddenFill>
                </a:ext>
              </a:extLst>
            </p:spPr>
          </p:pic>
          <p:sp>
            <p:nvSpPr>
              <p:cNvPr id="28" name="Content Placeholder 2">
                <a:extLst>
                  <a:ext uri="{FF2B5EF4-FFF2-40B4-BE49-F238E27FC236}">
                    <a16:creationId xmlns:a16="http://schemas.microsoft.com/office/drawing/2014/main" id="{E9405618-BEAF-499C-8382-84D65285C6EC}"/>
                  </a:ext>
                </a:extLst>
              </p:cNvPr>
              <p:cNvSpPr txBox="1">
                <a:spLocks/>
              </p:cNvSpPr>
              <p:nvPr/>
            </p:nvSpPr>
            <p:spPr>
              <a:xfrm>
                <a:off x="1248228" y="1485418"/>
                <a:ext cx="3309258" cy="6536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_tradnl" sz="2000" dirty="0"/>
                  <a:t>Destino importante para negocios y esparcimiento</a:t>
                </a:r>
              </a:p>
            </p:txBody>
          </p:sp>
        </p:grpSp>
        <p:grpSp>
          <p:nvGrpSpPr>
            <p:cNvPr id="29" name="Group 8">
              <a:extLst>
                <a:ext uri="{FF2B5EF4-FFF2-40B4-BE49-F238E27FC236}">
                  <a16:creationId xmlns:a16="http://schemas.microsoft.com/office/drawing/2014/main" id="{7F7C0451-43EB-4C69-BF9A-6333B31F7B8E}"/>
                </a:ext>
              </a:extLst>
            </p:cNvPr>
            <p:cNvGrpSpPr/>
            <p:nvPr/>
          </p:nvGrpSpPr>
          <p:grpSpPr>
            <a:xfrm>
              <a:off x="349246" y="3701644"/>
              <a:ext cx="4387503" cy="961571"/>
              <a:chOff x="426464" y="4658635"/>
              <a:chExt cx="4387503" cy="961571"/>
            </a:xfrm>
          </p:grpSpPr>
          <p:pic>
            <p:nvPicPr>
              <p:cNvPr id="30" name="Picture 14" descr="Image result for png  quality life">
                <a:extLst>
                  <a:ext uri="{FF2B5EF4-FFF2-40B4-BE49-F238E27FC236}">
                    <a16:creationId xmlns:a16="http://schemas.microsoft.com/office/drawing/2014/main" id="{A6567E4D-506E-40AC-B370-EAA7FCCA56C1}"/>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426464" y="4811486"/>
                <a:ext cx="742258" cy="655871"/>
              </a:xfrm>
              <a:prstGeom prst="rect">
                <a:avLst/>
              </a:prstGeom>
              <a:noFill/>
              <a:extLst>
                <a:ext uri="{909E8E84-426E-40DD-AFC4-6F175D3DCCD1}">
                  <a14:hiddenFill xmlns:a14="http://schemas.microsoft.com/office/drawing/2010/main">
                    <a:solidFill>
                      <a:srgbClr val="FFFFFF"/>
                    </a:solidFill>
                  </a14:hiddenFill>
                </a:ext>
              </a:extLst>
            </p:spPr>
          </p:pic>
          <p:sp>
            <p:nvSpPr>
              <p:cNvPr id="31" name="Content Placeholder 2">
                <a:extLst>
                  <a:ext uri="{FF2B5EF4-FFF2-40B4-BE49-F238E27FC236}">
                    <a16:creationId xmlns:a16="http://schemas.microsoft.com/office/drawing/2014/main" id="{20164F16-3BF0-44AC-B8E6-1C57403BD236}"/>
                  </a:ext>
                </a:extLst>
              </p:cNvPr>
              <p:cNvSpPr txBox="1">
                <a:spLocks/>
              </p:cNvSpPr>
              <p:nvPr/>
            </p:nvSpPr>
            <p:spPr>
              <a:xfrm>
                <a:off x="1265160" y="4658635"/>
                <a:ext cx="3548807" cy="96157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_tradnl" sz="2000" dirty="0"/>
                  <a:t>Costos de vida competitivos e infraestructura de primer nivel</a:t>
                </a:r>
              </a:p>
            </p:txBody>
          </p:sp>
        </p:grpSp>
        <p:grpSp>
          <p:nvGrpSpPr>
            <p:cNvPr id="32" name="Group 24">
              <a:extLst>
                <a:ext uri="{FF2B5EF4-FFF2-40B4-BE49-F238E27FC236}">
                  <a16:creationId xmlns:a16="http://schemas.microsoft.com/office/drawing/2014/main" id="{6C7D2D42-FFEE-49AC-96B1-1FC6AF8751AB}"/>
                </a:ext>
              </a:extLst>
            </p:cNvPr>
            <p:cNvGrpSpPr/>
            <p:nvPr/>
          </p:nvGrpSpPr>
          <p:grpSpPr>
            <a:xfrm>
              <a:off x="328508" y="6033777"/>
              <a:ext cx="4097861" cy="620783"/>
              <a:chOff x="459625" y="2623983"/>
              <a:chExt cx="4097861" cy="620783"/>
            </a:xfrm>
          </p:grpSpPr>
          <p:pic>
            <p:nvPicPr>
              <p:cNvPr id="33" name="Picture 8" descr="Image result for png weather sun">
                <a:extLst>
                  <a:ext uri="{FF2B5EF4-FFF2-40B4-BE49-F238E27FC236}">
                    <a16:creationId xmlns:a16="http://schemas.microsoft.com/office/drawing/2014/main" id="{2E8E5710-29F8-49D2-8C60-5929F8A68987}"/>
                  </a:ext>
                </a:extLst>
              </p:cNvPr>
              <p:cNvPicPr>
                <a:picLocks noChangeAspect="1" noChangeArrowheads="1"/>
              </p:cNvPicPr>
              <p:nvPr/>
            </p:nvPicPr>
            <p:blipFill rotWithShape="1">
              <a:blip r:embed="rId5" cstate="hqprint">
                <a:extLst>
                  <a:ext uri="{28A0092B-C50C-407E-A947-70E740481C1C}">
                    <a14:useLocalDpi xmlns:a14="http://schemas.microsoft.com/office/drawing/2010/main" val="0"/>
                  </a:ext>
                </a:extLst>
              </a:blip>
              <a:srcRect l="3808" t="5095" r="8932" b="9440"/>
              <a:stretch/>
            </p:blipFill>
            <p:spPr bwMode="auto">
              <a:xfrm>
                <a:off x="459625" y="2623983"/>
                <a:ext cx="633823" cy="620783"/>
              </a:xfrm>
              <a:prstGeom prst="rect">
                <a:avLst/>
              </a:prstGeom>
              <a:noFill/>
              <a:extLst>
                <a:ext uri="{909E8E84-426E-40DD-AFC4-6F175D3DCCD1}">
                  <a14:hiddenFill xmlns:a14="http://schemas.microsoft.com/office/drawing/2010/main">
                    <a:solidFill>
                      <a:srgbClr val="FFFFFF"/>
                    </a:solidFill>
                  </a14:hiddenFill>
                </a:ext>
              </a:extLst>
            </p:spPr>
          </p:pic>
          <p:sp>
            <p:nvSpPr>
              <p:cNvPr id="34" name="Content Placeholder 2">
                <a:extLst>
                  <a:ext uri="{FF2B5EF4-FFF2-40B4-BE49-F238E27FC236}">
                    <a16:creationId xmlns:a16="http://schemas.microsoft.com/office/drawing/2014/main" id="{41C6E0F4-55CD-445E-B805-0FA6C03AC870}"/>
                  </a:ext>
                </a:extLst>
              </p:cNvPr>
              <p:cNvSpPr txBox="1">
                <a:spLocks/>
              </p:cNvSpPr>
              <p:nvPr/>
            </p:nvSpPr>
            <p:spPr>
              <a:xfrm>
                <a:off x="1248228" y="2759428"/>
                <a:ext cx="3309258" cy="4176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_tradnl" sz="2000" dirty="0"/>
                  <a:t>Buen clima todo el año</a:t>
                </a:r>
              </a:p>
            </p:txBody>
          </p:sp>
        </p:grpSp>
        <p:grpSp>
          <p:nvGrpSpPr>
            <p:cNvPr id="35" name="Grupo 34"/>
            <p:cNvGrpSpPr/>
            <p:nvPr/>
          </p:nvGrpSpPr>
          <p:grpSpPr>
            <a:xfrm>
              <a:off x="330589" y="468426"/>
              <a:ext cx="4134254" cy="1218638"/>
              <a:chOff x="264731" y="327484"/>
              <a:chExt cx="4134254" cy="1218638"/>
            </a:xfrm>
          </p:grpSpPr>
          <p:sp>
            <p:nvSpPr>
              <p:cNvPr id="36" name="Content Placeholder 2">
                <a:extLst>
                  <a:ext uri="{FF2B5EF4-FFF2-40B4-BE49-F238E27FC236}">
                    <a16:creationId xmlns:a16="http://schemas.microsoft.com/office/drawing/2014/main" id="{F3187656-75D9-4776-849C-2C0382DFFD1D}"/>
                  </a:ext>
                </a:extLst>
              </p:cNvPr>
              <p:cNvSpPr txBox="1">
                <a:spLocks/>
              </p:cNvSpPr>
              <p:nvPr/>
            </p:nvSpPr>
            <p:spPr>
              <a:xfrm>
                <a:off x="1089727" y="564619"/>
                <a:ext cx="3309258" cy="9815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_tradnl" sz="2000" dirty="0"/>
                  <a:t>A minutos de los aeropuertos y puertos marítimos principales </a:t>
                </a:r>
              </a:p>
            </p:txBody>
          </p:sp>
          <p:pic>
            <p:nvPicPr>
              <p:cNvPr id="37" name="Imagen 36"/>
              <p:cNvPicPr>
                <a:picLocks noChangeAspect="1"/>
              </p:cNvPicPr>
              <p:nvPr/>
            </p:nvPicPr>
            <p:blipFill>
              <a:blip r:embed="rId6"/>
              <a:stretch>
                <a:fillRect/>
              </a:stretch>
            </p:blipFill>
            <p:spPr>
              <a:xfrm>
                <a:off x="264731" y="327484"/>
                <a:ext cx="730067" cy="730067"/>
              </a:xfrm>
              <a:prstGeom prst="rect">
                <a:avLst/>
              </a:prstGeom>
            </p:spPr>
          </p:pic>
        </p:grpSp>
        <p:pic>
          <p:nvPicPr>
            <p:cNvPr id="43" name="Picture 4" descr="Resultado de imagen para barco icono"/>
            <p:cNvPicPr>
              <a:picLocks noChangeAspect="1" noChangeArrowheads="1"/>
            </p:cNvPicPr>
            <p:nvPr/>
          </p:nvPicPr>
          <p:blipFill rotWithShape="1">
            <a:blip r:embed="rId7" cstate="hqprint">
              <a:extLst>
                <a:ext uri="{28A0092B-C50C-407E-A947-70E740481C1C}">
                  <a14:useLocalDpi xmlns:a14="http://schemas.microsoft.com/office/drawing/2010/main" val="0"/>
                </a:ext>
              </a:extLst>
            </a:blip>
            <a:srcRect l="22747" r="22460"/>
            <a:stretch/>
          </p:blipFill>
          <p:spPr bwMode="auto">
            <a:xfrm>
              <a:off x="376179" y="1253233"/>
              <a:ext cx="649358" cy="6221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5">
            <a:extLst>
              <a:ext uri="{FF2B5EF4-FFF2-40B4-BE49-F238E27FC236}">
                <a16:creationId xmlns:a16="http://schemas.microsoft.com/office/drawing/2014/main" id="{40784C29-5D87-43E0-B0BF-B4956D4C364A}"/>
              </a:ext>
            </a:extLst>
          </p:cNvPr>
          <p:cNvGrpSpPr/>
          <p:nvPr/>
        </p:nvGrpSpPr>
        <p:grpSpPr>
          <a:xfrm>
            <a:off x="208776" y="2481123"/>
            <a:ext cx="4133417" cy="897078"/>
            <a:chOff x="424069" y="3176829"/>
            <a:chExt cx="4133417" cy="897078"/>
          </a:xfrm>
        </p:grpSpPr>
        <p:pic>
          <p:nvPicPr>
            <p:cNvPr id="24" name="Picture 12" descr="Image result for png  headquarters black">
              <a:extLst>
                <a:ext uri="{FF2B5EF4-FFF2-40B4-BE49-F238E27FC236}">
                  <a16:creationId xmlns:a16="http://schemas.microsoft.com/office/drawing/2014/main" id="{1316972E-6BE9-4181-A260-29739601461E}"/>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424069" y="3176829"/>
              <a:ext cx="704933" cy="704933"/>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3FC9183F-ECF1-4FD9-8FBE-3942D668EE93}"/>
                </a:ext>
              </a:extLst>
            </p:cNvPr>
            <p:cNvSpPr txBox="1">
              <a:spLocks/>
            </p:cNvSpPr>
            <p:nvPr/>
          </p:nvSpPr>
          <p:spPr>
            <a:xfrm>
              <a:off x="1248228" y="3176829"/>
              <a:ext cx="3309258" cy="89707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_tradnl" sz="2000" dirty="0"/>
                <a:t>Concentra el 39% de las 1000 empresas más importantes del país</a:t>
              </a:r>
            </a:p>
          </p:txBody>
        </p:sp>
      </p:grpSp>
      <p:pic>
        <p:nvPicPr>
          <p:cNvPr id="20" name="Imagen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55732" y="0"/>
            <a:ext cx="7736267" cy="6887773"/>
          </a:xfrm>
          <a:prstGeom prst="rect">
            <a:avLst/>
          </a:prstGeom>
        </p:spPr>
      </p:pic>
    </p:spTree>
    <p:extLst>
      <p:ext uri="{BB962C8B-B14F-4D97-AF65-F5344CB8AC3E}">
        <p14:creationId xmlns:p14="http://schemas.microsoft.com/office/powerpoint/2010/main" val="21640574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C8255772-45A4-4EFB-BD0E-23A4BEC41A6A}"/>
              </a:ext>
            </a:extLst>
          </p:cNvPr>
          <p:cNvSpPr txBox="1">
            <a:spLocks/>
          </p:cNvSpPr>
          <p:nvPr/>
        </p:nvSpPr>
        <p:spPr>
          <a:xfrm>
            <a:off x="7530716" y="2298951"/>
            <a:ext cx="3486330" cy="3961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_tradnl" sz="2100" dirty="0">
                <a:solidFill>
                  <a:schemeClr val="bg1"/>
                </a:solidFill>
              </a:rPr>
              <a:t>ZEDE del Litoral 200 ha.</a:t>
            </a:r>
          </a:p>
        </p:txBody>
      </p:sp>
      <p:sp>
        <p:nvSpPr>
          <p:cNvPr id="15" name="Content Placeholder 2">
            <a:extLst>
              <a:ext uri="{FF2B5EF4-FFF2-40B4-BE49-F238E27FC236}">
                <a16:creationId xmlns:a16="http://schemas.microsoft.com/office/drawing/2014/main" id="{9FB6D17A-FB9C-4CAE-9C55-0A84C76B7F5F}"/>
              </a:ext>
            </a:extLst>
          </p:cNvPr>
          <p:cNvSpPr txBox="1">
            <a:spLocks/>
          </p:cNvSpPr>
          <p:nvPr/>
        </p:nvSpPr>
        <p:spPr>
          <a:xfrm>
            <a:off x="800826" y="3529186"/>
            <a:ext cx="2687441" cy="16042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2200" dirty="0">
                <a:solidFill>
                  <a:schemeClr val="bg1"/>
                </a:solidFill>
              </a:rPr>
              <a:t>700 has. del Campus Universitario de ESPOL</a:t>
            </a:r>
            <a:endParaRPr lang="en-US" sz="2200" dirty="0">
              <a:solidFill>
                <a:schemeClr val="bg1"/>
              </a:solidFill>
            </a:endParaRPr>
          </a:p>
        </p:txBody>
      </p:sp>
      <p:sp>
        <p:nvSpPr>
          <p:cNvPr id="11" name="Content Placeholder 2">
            <a:extLst>
              <a:ext uri="{FF2B5EF4-FFF2-40B4-BE49-F238E27FC236}">
                <a16:creationId xmlns:a16="http://schemas.microsoft.com/office/drawing/2014/main" id="{8D5FDF19-44D0-44E8-B002-EC1C08FF256D}"/>
              </a:ext>
            </a:extLst>
          </p:cNvPr>
          <p:cNvSpPr>
            <a:spLocks noGrp="1"/>
          </p:cNvSpPr>
          <p:nvPr>
            <p:ph idx="1"/>
          </p:nvPr>
        </p:nvSpPr>
        <p:spPr>
          <a:xfrm>
            <a:off x="0" y="-8170"/>
            <a:ext cx="12192000" cy="1795689"/>
          </a:xfrm>
          <a:noFill/>
        </p:spPr>
        <p:txBody>
          <a:bodyPr anchor="ctr">
            <a:normAutofit/>
          </a:bodyPr>
          <a:lstStyle/>
          <a:p>
            <a:pPr marL="0" indent="0">
              <a:buNone/>
            </a:pPr>
            <a:r>
              <a:rPr lang="en-US" sz="4000" dirty="0">
                <a:solidFill>
                  <a:schemeClr val="bg1"/>
                </a:solidFill>
                <a:latin typeface="Lemon/Milk" panose="020B0603050302020204" pitchFamily="34" charset="0"/>
              </a:rPr>
              <a:t>UBICADA EN LA</a:t>
            </a:r>
          </a:p>
          <a:p>
            <a:pPr marL="0" indent="0">
              <a:buNone/>
            </a:pPr>
            <a:r>
              <a:rPr lang="en-US" sz="4000" dirty="0">
                <a:solidFill>
                  <a:schemeClr val="bg1"/>
                </a:solidFill>
                <a:latin typeface="Lemon/Milk" panose="020B0603050302020204" pitchFamily="34" charset="0"/>
              </a:rPr>
              <a:t>ESCUELA SUPERIOR POLITÉCNICA DEL LITORAL</a:t>
            </a:r>
          </a:p>
        </p:txBody>
      </p:sp>
      <p:sp>
        <p:nvSpPr>
          <p:cNvPr id="13" name="Content Placeholder 2">
            <a:extLst>
              <a:ext uri="{FF2B5EF4-FFF2-40B4-BE49-F238E27FC236}">
                <a16:creationId xmlns:a16="http://schemas.microsoft.com/office/drawing/2014/main" id="{C8255772-45A4-4EFB-BD0E-23A4BEC41A6A}"/>
              </a:ext>
            </a:extLst>
          </p:cNvPr>
          <p:cNvSpPr txBox="1">
            <a:spLocks/>
          </p:cNvSpPr>
          <p:nvPr/>
        </p:nvSpPr>
        <p:spPr>
          <a:xfrm>
            <a:off x="6713852" y="3331124"/>
            <a:ext cx="3486330" cy="3961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_tradnl" sz="2100" dirty="0" smtClean="0">
                <a:solidFill>
                  <a:schemeClr val="bg1"/>
                </a:solidFill>
              </a:rPr>
              <a:t>200 ha.</a:t>
            </a:r>
          </a:p>
        </p:txBody>
      </p:sp>
      <p:sp>
        <p:nvSpPr>
          <p:cNvPr id="14" name="Content Placeholder 2">
            <a:extLst>
              <a:ext uri="{FF2B5EF4-FFF2-40B4-BE49-F238E27FC236}">
                <a16:creationId xmlns:a16="http://schemas.microsoft.com/office/drawing/2014/main" id="{C8255772-45A4-4EFB-BD0E-23A4BEC41A6A}"/>
              </a:ext>
            </a:extLst>
          </p:cNvPr>
          <p:cNvSpPr txBox="1">
            <a:spLocks/>
          </p:cNvSpPr>
          <p:nvPr/>
        </p:nvSpPr>
        <p:spPr>
          <a:xfrm>
            <a:off x="1745102" y="2695075"/>
            <a:ext cx="3486330" cy="3961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_tradnl" sz="2100" dirty="0">
                <a:solidFill>
                  <a:schemeClr val="bg1"/>
                </a:solidFill>
              </a:rPr>
              <a:t>7</a:t>
            </a:r>
            <a:r>
              <a:rPr lang="es-ES_tradnl" sz="2100" dirty="0" smtClean="0">
                <a:solidFill>
                  <a:schemeClr val="bg1"/>
                </a:solidFill>
              </a:rPr>
              <a:t>00 ha.</a:t>
            </a: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803" y="-381000"/>
            <a:ext cx="13404803" cy="7708326"/>
          </a:xfrm>
          <a:prstGeom prst="rect">
            <a:avLst/>
          </a:prstGeom>
        </p:spPr>
      </p:pic>
      <p:sp>
        <p:nvSpPr>
          <p:cNvPr id="9" name="Content Placeholder 2">
            <a:extLst>
              <a:ext uri="{FF2B5EF4-FFF2-40B4-BE49-F238E27FC236}">
                <a16:creationId xmlns:a16="http://schemas.microsoft.com/office/drawing/2014/main" id="{C8255772-45A4-4EFB-BD0E-23A4BEC41A6A}"/>
              </a:ext>
            </a:extLst>
          </p:cNvPr>
          <p:cNvSpPr txBox="1">
            <a:spLocks/>
          </p:cNvSpPr>
          <p:nvPr/>
        </p:nvSpPr>
        <p:spPr>
          <a:xfrm>
            <a:off x="6713852" y="3254924"/>
            <a:ext cx="3486330" cy="3961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_tradnl" sz="2100" dirty="0" smtClean="0">
                <a:solidFill>
                  <a:schemeClr val="bg1"/>
                </a:solidFill>
              </a:rPr>
              <a:t>200 ha.</a:t>
            </a:r>
          </a:p>
        </p:txBody>
      </p:sp>
      <p:sp>
        <p:nvSpPr>
          <p:cNvPr id="10" name="Content Placeholder 2">
            <a:extLst>
              <a:ext uri="{FF2B5EF4-FFF2-40B4-BE49-F238E27FC236}">
                <a16:creationId xmlns:a16="http://schemas.microsoft.com/office/drawing/2014/main" id="{C8255772-45A4-4EFB-BD0E-23A4BEC41A6A}"/>
              </a:ext>
            </a:extLst>
          </p:cNvPr>
          <p:cNvSpPr txBox="1">
            <a:spLocks/>
          </p:cNvSpPr>
          <p:nvPr/>
        </p:nvSpPr>
        <p:spPr>
          <a:xfrm>
            <a:off x="1173602" y="4954384"/>
            <a:ext cx="3486330" cy="3961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_tradnl" sz="2100" dirty="0">
                <a:solidFill>
                  <a:schemeClr val="bg1"/>
                </a:solidFill>
              </a:rPr>
              <a:t>7</a:t>
            </a:r>
            <a:r>
              <a:rPr lang="es-ES_tradnl" sz="2100" dirty="0" smtClean="0">
                <a:solidFill>
                  <a:schemeClr val="bg1"/>
                </a:solidFill>
              </a:rPr>
              <a:t>00 ha.</a:t>
            </a:r>
          </a:p>
        </p:txBody>
      </p:sp>
      <p:sp>
        <p:nvSpPr>
          <p:cNvPr id="16" name="Content Placeholder 2">
            <a:extLst>
              <a:ext uri="{FF2B5EF4-FFF2-40B4-BE49-F238E27FC236}">
                <a16:creationId xmlns:a16="http://schemas.microsoft.com/office/drawing/2014/main" id="{8D5FDF19-44D0-44E8-B002-EC1C08FF256D}"/>
              </a:ext>
            </a:extLst>
          </p:cNvPr>
          <p:cNvSpPr txBox="1">
            <a:spLocks/>
          </p:cNvSpPr>
          <p:nvPr/>
        </p:nvSpPr>
        <p:spPr>
          <a:xfrm>
            <a:off x="190500" y="-157917"/>
            <a:ext cx="12192000" cy="1795689"/>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smtClean="0">
                <a:solidFill>
                  <a:schemeClr val="bg1"/>
                </a:solidFill>
                <a:latin typeface="Lemon/Milk" panose="020B0603050302020204" pitchFamily="34" charset="0"/>
              </a:rPr>
              <a:t>UBICADA EN LA</a:t>
            </a:r>
          </a:p>
          <a:p>
            <a:pPr marL="0" indent="0">
              <a:buFont typeface="Arial" panose="020B0604020202020204" pitchFamily="34" charset="0"/>
              <a:buNone/>
            </a:pPr>
            <a:r>
              <a:rPr lang="en-US" sz="4000" dirty="0" smtClean="0">
                <a:solidFill>
                  <a:schemeClr val="bg1"/>
                </a:solidFill>
                <a:latin typeface="Lemon/Milk" panose="020B0603050302020204" pitchFamily="34" charset="0"/>
              </a:rPr>
              <a:t>ESCUELA SUPERIOR POLITÉCNICA DEL LITORAL</a:t>
            </a:r>
          </a:p>
        </p:txBody>
      </p:sp>
    </p:spTree>
    <p:extLst>
      <p:ext uri="{BB962C8B-B14F-4D97-AF65-F5344CB8AC3E}">
        <p14:creationId xmlns:p14="http://schemas.microsoft.com/office/powerpoint/2010/main" val="26281795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p:cNvGrpSpPr/>
          <p:nvPr/>
        </p:nvGrpSpPr>
        <p:grpSpPr>
          <a:xfrm>
            <a:off x="261104" y="3526717"/>
            <a:ext cx="4274478" cy="711205"/>
            <a:chOff x="261104" y="3253757"/>
            <a:chExt cx="4274478" cy="711205"/>
          </a:xfrm>
        </p:grpSpPr>
        <p:pic>
          <p:nvPicPr>
            <p:cNvPr id="3086" name="Picture 14" descr="Resultado de imagen para education icon black"/>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61104" y="3253757"/>
              <a:ext cx="711205" cy="711205"/>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2">
              <a:extLst>
                <a:ext uri="{FF2B5EF4-FFF2-40B4-BE49-F238E27FC236}">
                  <a16:creationId xmlns:a16="http://schemas.microsoft.com/office/drawing/2014/main" id="{B8F0CC54-8A5F-4BAF-9554-EC159C8B2759}"/>
                </a:ext>
              </a:extLst>
            </p:cNvPr>
            <p:cNvSpPr txBox="1">
              <a:spLocks/>
            </p:cNvSpPr>
            <p:nvPr/>
          </p:nvSpPr>
          <p:spPr>
            <a:xfrm>
              <a:off x="1063577" y="3440041"/>
              <a:ext cx="3472005" cy="4359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s-ES_tradnl" sz="2000" dirty="0"/>
                <a:t>Profesionales de alto nivel.</a:t>
              </a:r>
            </a:p>
          </p:txBody>
        </p:sp>
      </p:grpSp>
      <p:pic>
        <p:nvPicPr>
          <p:cNvPr id="9" name="Picture 2" descr="Resultado de imagen para escuela superior politÃ©cnica del litoral campu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3132" y="0"/>
            <a:ext cx="910949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2FE6337-7676-4743-949A-9C9D0FEB38F3}"/>
              </a:ext>
            </a:extLst>
          </p:cNvPr>
          <p:cNvSpPr>
            <a:spLocks noGrp="1"/>
          </p:cNvSpPr>
          <p:nvPr>
            <p:ph type="title"/>
          </p:nvPr>
        </p:nvSpPr>
        <p:spPr>
          <a:xfrm>
            <a:off x="557030" y="-180081"/>
            <a:ext cx="11491415" cy="1325563"/>
          </a:xfrm>
        </p:spPr>
        <p:txBody>
          <a:bodyPr/>
          <a:lstStyle/>
          <a:p>
            <a:pPr algn="ctr"/>
            <a:r>
              <a:rPr lang="es-ES_tradnl" b="1" dirty="0">
                <a:latin typeface="Lemon/Milk" panose="020B0603050302020204" pitchFamily="34" charset="0"/>
              </a:rPr>
              <a:t>Cooperación con ESPOL</a:t>
            </a:r>
          </a:p>
        </p:txBody>
      </p:sp>
      <p:grpSp>
        <p:nvGrpSpPr>
          <p:cNvPr id="11" name="Grupo 10"/>
          <p:cNvGrpSpPr/>
          <p:nvPr/>
        </p:nvGrpSpPr>
        <p:grpSpPr>
          <a:xfrm>
            <a:off x="282325" y="997675"/>
            <a:ext cx="4248772" cy="2073503"/>
            <a:chOff x="241381" y="1024971"/>
            <a:chExt cx="4248772" cy="2073503"/>
          </a:xfrm>
        </p:grpSpPr>
        <p:pic>
          <p:nvPicPr>
            <p:cNvPr id="3074" name="Picture 2" descr="Resultado de imagen para university icon black"/>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241381" y="2018181"/>
              <a:ext cx="608550" cy="608550"/>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2">
              <a:extLst>
                <a:ext uri="{FF2B5EF4-FFF2-40B4-BE49-F238E27FC236}">
                  <a16:creationId xmlns:a16="http://schemas.microsoft.com/office/drawing/2014/main" id="{B8F0CC54-8A5F-4BAF-9554-EC159C8B2759}"/>
                </a:ext>
              </a:extLst>
            </p:cNvPr>
            <p:cNvSpPr txBox="1">
              <a:spLocks/>
            </p:cNvSpPr>
            <p:nvPr/>
          </p:nvSpPr>
          <p:spPr>
            <a:xfrm>
              <a:off x="1018149" y="1024971"/>
              <a:ext cx="3472004" cy="20735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ES" sz="2000" dirty="0" smtClean="0"/>
                <a:t>Top 100 </a:t>
              </a:r>
              <a:r>
                <a:rPr lang="es-ES" sz="2000" dirty="0" err="1" smtClean="0"/>
                <a:t>Latam</a:t>
              </a:r>
              <a:r>
                <a:rPr lang="es-ES" sz="2000" dirty="0" smtClean="0"/>
                <a:t>: Rankings mundiales: </a:t>
              </a:r>
              <a:r>
                <a:rPr lang="es-ES" sz="2000" dirty="0"/>
                <a:t>QS, Times </a:t>
              </a:r>
              <a:r>
                <a:rPr lang="es-ES" sz="2000" dirty="0" err="1"/>
                <a:t>Higher</a:t>
              </a:r>
              <a:r>
                <a:rPr lang="es-ES" sz="2000" dirty="0"/>
                <a:t> </a:t>
              </a:r>
              <a:r>
                <a:rPr lang="es-ES" sz="2000" dirty="0" err="1" smtClean="0"/>
                <a:t>Education</a:t>
              </a:r>
              <a:r>
                <a:rPr lang="es-ES" sz="2000" dirty="0"/>
                <a:t>.</a:t>
              </a:r>
              <a:r>
                <a:rPr lang="es-ES" sz="2000" dirty="0" smtClean="0"/>
                <a:t> </a:t>
              </a:r>
              <a:endParaRPr lang="es-ES" sz="2000" dirty="0"/>
            </a:p>
            <a:p>
              <a:pPr marL="0" indent="0" algn="just">
                <a:buNone/>
              </a:pPr>
              <a:r>
                <a:rPr lang="es-ES" sz="2000" dirty="0"/>
                <a:t>Acreditaciones internacionales </a:t>
              </a:r>
            </a:p>
          </p:txBody>
        </p:sp>
      </p:grpSp>
      <p:grpSp>
        <p:nvGrpSpPr>
          <p:cNvPr id="5" name="Grupo 4"/>
          <p:cNvGrpSpPr/>
          <p:nvPr/>
        </p:nvGrpSpPr>
        <p:grpSpPr>
          <a:xfrm>
            <a:off x="168959" y="2914346"/>
            <a:ext cx="4362138" cy="776142"/>
            <a:chOff x="168959" y="2436671"/>
            <a:chExt cx="4362138" cy="776142"/>
          </a:xfrm>
        </p:grpSpPr>
        <p:pic>
          <p:nvPicPr>
            <p:cNvPr id="3094" name="Picture 22" descr="Resultado de imagen para ecosystem icon black"/>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8959" y="2436671"/>
              <a:ext cx="776142" cy="776142"/>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2">
              <a:extLst>
                <a:ext uri="{FF2B5EF4-FFF2-40B4-BE49-F238E27FC236}">
                  <a16:creationId xmlns:a16="http://schemas.microsoft.com/office/drawing/2014/main" id="{B8F0CC54-8A5F-4BAF-9554-EC159C8B2759}"/>
                </a:ext>
              </a:extLst>
            </p:cNvPr>
            <p:cNvSpPr txBox="1">
              <a:spLocks/>
            </p:cNvSpPr>
            <p:nvPr/>
          </p:nvSpPr>
          <p:spPr>
            <a:xfrm>
              <a:off x="1059092" y="2629366"/>
              <a:ext cx="3472005" cy="4157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s-ES_tradnl" sz="2000" b="1" dirty="0"/>
                <a:t>Ecosistema </a:t>
              </a:r>
              <a:r>
                <a:rPr lang="es-ES_tradnl" sz="2000" dirty="0"/>
                <a:t>de innovación:</a:t>
              </a:r>
            </a:p>
          </p:txBody>
        </p:sp>
      </p:grpSp>
      <p:grpSp>
        <p:nvGrpSpPr>
          <p:cNvPr id="6" name="Grupo 5"/>
          <p:cNvGrpSpPr/>
          <p:nvPr/>
        </p:nvGrpSpPr>
        <p:grpSpPr>
          <a:xfrm>
            <a:off x="291224" y="4238784"/>
            <a:ext cx="4244358" cy="756301"/>
            <a:chOff x="291224" y="3883937"/>
            <a:chExt cx="4244358" cy="756301"/>
          </a:xfrm>
        </p:grpSpPr>
        <p:pic>
          <p:nvPicPr>
            <p:cNvPr id="3084" name="Picture 12" descr="Resultado de imagen para labs icon black"/>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224" y="3883937"/>
              <a:ext cx="599651" cy="599651"/>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2">
              <a:extLst>
                <a:ext uri="{FF2B5EF4-FFF2-40B4-BE49-F238E27FC236}">
                  <a16:creationId xmlns:a16="http://schemas.microsoft.com/office/drawing/2014/main" id="{B8F0CC54-8A5F-4BAF-9554-EC159C8B2759}"/>
                </a:ext>
              </a:extLst>
            </p:cNvPr>
            <p:cNvSpPr txBox="1">
              <a:spLocks/>
            </p:cNvSpPr>
            <p:nvPr/>
          </p:nvSpPr>
          <p:spPr>
            <a:xfrm>
              <a:off x="1063576" y="3918295"/>
              <a:ext cx="3472006" cy="7219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ES_tradnl" sz="2000" dirty="0"/>
                <a:t>Laboratorios tecnológicos y de investigación.</a:t>
              </a:r>
            </a:p>
          </p:txBody>
        </p:sp>
      </p:grpSp>
      <p:grpSp>
        <p:nvGrpSpPr>
          <p:cNvPr id="8" name="Grupo 7"/>
          <p:cNvGrpSpPr/>
          <p:nvPr/>
        </p:nvGrpSpPr>
        <p:grpSpPr>
          <a:xfrm>
            <a:off x="263916" y="5029211"/>
            <a:ext cx="4273720" cy="962160"/>
            <a:chOff x="263916" y="4592480"/>
            <a:chExt cx="4273720" cy="962160"/>
          </a:xfrm>
        </p:grpSpPr>
        <p:pic>
          <p:nvPicPr>
            <p:cNvPr id="3088" name="Picture 16" descr="Resultado de imagen para networking icon black"/>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3916" y="4592480"/>
              <a:ext cx="740545" cy="740545"/>
            </a:xfrm>
            <a:prstGeom prst="rect">
              <a:avLst/>
            </a:prstGeom>
            <a:noFill/>
            <a:extLst>
              <a:ext uri="{909E8E84-426E-40DD-AFC4-6F175D3DCCD1}">
                <a14:hiddenFill xmlns:a14="http://schemas.microsoft.com/office/drawing/2010/main">
                  <a:solidFill>
                    <a:srgbClr val="FFFFFF"/>
                  </a:solidFill>
                </a14:hiddenFill>
              </a:ext>
            </a:extLst>
          </p:spPr>
        </p:pic>
        <p:sp>
          <p:nvSpPr>
            <p:cNvPr id="20" name="Content Placeholder 2">
              <a:extLst>
                <a:ext uri="{FF2B5EF4-FFF2-40B4-BE49-F238E27FC236}">
                  <a16:creationId xmlns:a16="http://schemas.microsoft.com/office/drawing/2014/main" id="{B8F0CC54-8A5F-4BAF-9554-EC159C8B2759}"/>
                </a:ext>
              </a:extLst>
            </p:cNvPr>
            <p:cNvSpPr txBox="1">
              <a:spLocks/>
            </p:cNvSpPr>
            <p:nvPr/>
          </p:nvSpPr>
          <p:spPr>
            <a:xfrm>
              <a:off x="1065630" y="4626338"/>
              <a:ext cx="3472006" cy="9283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ES_tradnl" sz="2000" dirty="0" err="1"/>
                <a:t>Networking</a:t>
              </a:r>
              <a:r>
                <a:rPr lang="es-ES_tradnl" sz="2000" dirty="0"/>
                <a:t> con instituciones educativas y expertos internacionales.</a:t>
              </a:r>
            </a:p>
          </p:txBody>
        </p:sp>
      </p:grpSp>
      <p:pic>
        <p:nvPicPr>
          <p:cNvPr id="2050" name="Picture 2" descr="Resultado de imagen para logo AACSB"/>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11300346" y="5703216"/>
            <a:ext cx="714121" cy="1001573"/>
          </a:xfrm>
          <a:prstGeom prst="rect">
            <a:avLst/>
          </a:prstGeom>
          <a:noFill/>
          <a:extLst>
            <a:ext uri="{909E8E84-426E-40DD-AFC4-6F175D3DCCD1}">
              <a14:hiddenFill xmlns:a14="http://schemas.microsoft.com/office/drawing/2010/main">
                <a:solidFill>
                  <a:srgbClr val="FFFFFF"/>
                </a:solidFill>
              </a14:hiddenFill>
            </a:ext>
          </a:extLst>
        </p:spPr>
      </p:pic>
      <p:pic>
        <p:nvPicPr>
          <p:cNvPr id="26" name="Imagen 25" descr="abet_logo.png"/>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10229986" y="5703217"/>
            <a:ext cx="950121" cy="1001572"/>
          </a:xfrm>
          <a:prstGeom prst="rect">
            <a:avLst/>
          </a:prstGeom>
        </p:spPr>
      </p:pic>
      <p:pic>
        <p:nvPicPr>
          <p:cNvPr id="2052" name="Picture 4" descr="Imagen relacionada"/>
          <p:cNvPicPr>
            <a:picLocks noChangeAspect="1" noChangeArrowheads="1"/>
          </p:cNvPicPr>
          <p:nvPr/>
        </p:nvPicPr>
        <p:blipFill>
          <a:blip r:embed="rId11" cstate="hqprint">
            <a:extLst>
              <a:ext uri="{28A0092B-C50C-407E-A947-70E740481C1C}">
                <a14:useLocalDpi xmlns:a14="http://schemas.microsoft.com/office/drawing/2010/main" val="0"/>
              </a:ext>
            </a:extLst>
          </a:blip>
          <a:srcRect/>
          <a:stretch>
            <a:fillRect/>
          </a:stretch>
        </p:blipFill>
        <p:spPr bwMode="auto">
          <a:xfrm>
            <a:off x="254089" y="964939"/>
            <a:ext cx="636786" cy="835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26153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contenido 7"/>
          <p:cNvPicPr>
            <a:picLocks noGrp="1" noChangeAspect="1"/>
          </p:cNvPicPr>
          <p:nvPr>
            <p:ph idx="1"/>
          </p:nvPr>
        </p:nvPicPr>
        <p:blipFill rotWithShape="1">
          <a:blip r:embed="rId2">
            <a:extLst>
              <a:ext uri="{28A0092B-C50C-407E-A947-70E740481C1C}">
                <a14:useLocalDpi xmlns:a14="http://schemas.microsoft.com/office/drawing/2010/main" val="0"/>
              </a:ext>
            </a:extLst>
          </a:blip>
          <a:srcRect t="20933" r="20354" b="11518"/>
          <a:stretch/>
        </p:blipFill>
        <p:spPr>
          <a:xfrm>
            <a:off x="12032" y="0"/>
            <a:ext cx="12175955" cy="6912644"/>
          </a:xfrm>
        </p:spPr>
      </p:pic>
      <p:sp>
        <p:nvSpPr>
          <p:cNvPr id="6" name="Content Placeholder 2">
            <a:extLst>
              <a:ext uri="{FF2B5EF4-FFF2-40B4-BE49-F238E27FC236}">
                <a16:creationId xmlns:a16="http://schemas.microsoft.com/office/drawing/2014/main" id="{8D5FDF19-44D0-44E8-B002-EC1C08FF256D}"/>
              </a:ext>
            </a:extLst>
          </p:cNvPr>
          <p:cNvSpPr txBox="1">
            <a:spLocks/>
          </p:cNvSpPr>
          <p:nvPr/>
        </p:nvSpPr>
        <p:spPr>
          <a:xfrm>
            <a:off x="-16045" y="201553"/>
            <a:ext cx="12192000" cy="1795689"/>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000" dirty="0">
                <a:latin typeface="Lemon/Milk" panose="020B0603050302020204" pitchFamily="34" charset="0"/>
              </a:rPr>
              <a:t>NATURALEZA EN EL CORAZÓN DE LA CIUDAD</a:t>
            </a:r>
          </a:p>
        </p:txBody>
      </p:sp>
    </p:spTree>
    <p:extLst>
      <p:ext uri="{BB962C8B-B14F-4D97-AF65-F5344CB8AC3E}">
        <p14:creationId xmlns:p14="http://schemas.microsoft.com/office/powerpoint/2010/main" val="16450250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7697216"/>
          </a:xfrm>
          <a:prstGeom prst="rect">
            <a:avLst/>
          </a:prstGeom>
        </p:spPr>
      </p:pic>
      <p:sp>
        <p:nvSpPr>
          <p:cNvPr id="2" name="Title 1">
            <a:extLst>
              <a:ext uri="{FF2B5EF4-FFF2-40B4-BE49-F238E27FC236}">
                <a16:creationId xmlns:a16="http://schemas.microsoft.com/office/drawing/2014/main" id="{96F683DE-6D2A-4D11-A9D4-3C5DEB9120C4}"/>
              </a:ext>
            </a:extLst>
          </p:cNvPr>
          <p:cNvSpPr>
            <a:spLocks noGrp="1"/>
          </p:cNvSpPr>
          <p:nvPr>
            <p:ph type="title"/>
          </p:nvPr>
        </p:nvSpPr>
        <p:spPr>
          <a:xfrm>
            <a:off x="-914400" y="1984375"/>
            <a:ext cx="10515600" cy="1325563"/>
          </a:xfrm>
        </p:spPr>
        <p:txBody>
          <a:bodyPr/>
          <a:lstStyle/>
          <a:p>
            <a:pPr algn="ctr"/>
            <a:r>
              <a:rPr lang="es-ES" b="1" dirty="0">
                <a:solidFill>
                  <a:schemeClr val="bg1"/>
                </a:solidFill>
                <a:latin typeface="Lemon/Milk" panose="020B0603050302020204" pitchFamily="34" charset="0"/>
              </a:rPr>
              <a:t>¿</a:t>
            </a:r>
            <a:r>
              <a:rPr lang="es-EC" b="1" dirty="0">
                <a:solidFill>
                  <a:schemeClr val="bg1"/>
                </a:solidFill>
                <a:latin typeface="Lemon/Milk" panose="020B0603050302020204" pitchFamily="34" charset="0"/>
              </a:rPr>
              <a:t>COMO SER PARTE DE LA ZEDE?</a:t>
            </a:r>
          </a:p>
        </p:txBody>
      </p:sp>
      <p:sp>
        <p:nvSpPr>
          <p:cNvPr id="26" name="Content Placeholder 2">
            <a:extLst>
              <a:ext uri="{FF2B5EF4-FFF2-40B4-BE49-F238E27FC236}">
                <a16:creationId xmlns:a16="http://schemas.microsoft.com/office/drawing/2014/main" id="{151685CB-D170-4BB9-8379-6DBDB9F5CEDC}"/>
              </a:ext>
            </a:extLst>
          </p:cNvPr>
          <p:cNvSpPr>
            <a:spLocks noGrp="1"/>
          </p:cNvSpPr>
          <p:nvPr>
            <p:ph idx="1"/>
          </p:nvPr>
        </p:nvSpPr>
        <p:spPr>
          <a:xfrm>
            <a:off x="6096000" y="5147754"/>
            <a:ext cx="5842000" cy="1845713"/>
          </a:xfrm>
        </p:spPr>
        <p:txBody>
          <a:bodyPr>
            <a:noAutofit/>
          </a:bodyPr>
          <a:lstStyle/>
          <a:p>
            <a:pPr marL="0" indent="0">
              <a:buNone/>
            </a:pPr>
            <a:r>
              <a:rPr lang="es-ES" dirty="0" smtClean="0"/>
              <a:t>Para </a:t>
            </a:r>
            <a:r>
              <a:rPr lang="es-ES" dirty="0"/>
              <a:t>instalarse en la ZEDE </a:t>
            </a:r>
            <a:r>
              <a:rPr lang="es-ES" dirty="0" smtClean="0"/>
              <a:t>como Operador, se </a:t>
            </a:r>
            <a:r>
              <a:rPr lang="es-ES" dirty="0"/>
              <a:t>requiere la aprobación del Consejo Sectorial Económico y de Producción.</a:t>
            </a:r>
          </a:p>
        </p:txBody>
      </p:sp>
      <p:sp>
        <p:nvSpPr>
          <p:cNvPr id="29" name="CuadroTexto 28"/>
          <p:cNvSpPr txBox="1"/>
          <p:nvPr/>
        </p:nvSpPr>
        <p:spPr>
          <a:xfrm>
            <a:off x="551958" y="17122"/>
            <a:ext cx="7000164" cy="307777"/>
          </a:xfrm>
          <a:prstGeom prst="rect">
            <a:avLst/>
          </a:prstGeom>
          <a:noFill/>
        </p:spPr>
        <p:txBody>
          <a:bodyPr wrap="square" rtlCol="0">
            <a:spAutoFit/>
          </a:bodyPr>
          <a:lstStyle/>
          <a:p>
            <a:r>
              <a:rPr lang="es-ES_tradnl" sz="1400" dirty="0"/>
              <a:t>Foto: Jeremy </a:t>
            </a:r>
            <a:r>
              <a:rPr lang="es-ES_tradnl" sz="1400" dirty="0" err="1"/>
              <a:t>Bishop</a:t>
            </a:r>
            <a:r>
              <a:rPr lang="es-ES_tradnl" sz="1400" dirty="0"/>
              <a:t> en </a:t>
            </a:r>
            <a:r>
              <a:rPr lang="es-ES_tradnl" sz="1400" dirty="0" err="1"/>
              <a:t>Unsplash</a:t>
            </a:r>
            <a:endParaRPr lang="es-ES_tradnl" sz="1400" dirty="0"/>
          </a:p>
        </p:txBody>
      </p:sp>
    </p:spTree>
    <p:extLst>
      <p:ext uri="{BB962C8B-B14F-4D97-AF65-F5344CB8AC3E}">
        <p14:creationId xmlns:p14="http://schemas.microsoft.com/office/powerpoint/2010/main" val="30405473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dbwelcome.com/wp-content/uploads/2017/03/background-20170321-queofrecemos.jpg">
            <a:extLst>
              <a:ext uri="{FF2B5EF4-FFF2-40B4-BE49-F238E27FC236}">
                <a16:creationId xmlns:a16="http://schemas.microsoft.com/office/drawing/2014/main" id="{B5206DE8-F3C1-46B4-B05E-55857FA6FE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1735"/>
            <a:ext cx="12192000" cy="76200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9C2C1BB1-72C0-4DFE-B180-50B1DC3AF262}"/>
              </a:ext>
            </a:extLst>
          </p:cNvPr>
          <p:cNvSpPr txBox="1">
            <a:spLocks/>
          </p:cNvSpPr>
          <p:nvPr/>
        </p:nvSpPr>
        <p:spPr>
          <a:xfrm>
            <a:off x="0" y="4159081"/>
            <a:ext cx="12192000" cy="1795689"/>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4000" dirty="0">
                <a:solidFill>
                  <a:schemeClr val="bg1"/>
                </a:solidFill>
                <a:latin typeface="Lemon/Milk" panose="020B0603050302020204" pitchFamily="34" charset="0"/>
              </a:rPr>
              <a:t>¿</a:t>
            </a:r>
            <a:r>
              <a:rPr lang="es-ES_tradnl" sz="4000" dirty="0">
                <a:solidFill>
                  <a:schemeClr val="bg1"/>
                </a:solidFill>
                <a:latin typeface="Lemon/Milk" panose="020B0603050302020204" pitchFamily="34" charset="0"/>
              </a:rPr>
              <a:t>QUÉ BENEFICIOS RECIBE UN OPERADOR?</a:t>
            </a:r>
          </a:p>
        </p:txBody>
      </p:sp>
    </p:spTree>
    <p:extLst>
      <p:ext uri="{BB962C8B-B14F-4D97-AF65-F5344CB8AC3E}">
        <p14:creationId xmlns:p14="http://schemas.microsoft.com/office/powerpoint/2010/main" val="25047640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6D842-D1DF-4687-A069-DEF3FABDC65B}"/>
              </a:ext>
            </a:extLst>
          </p:cNvPr>
          <p:cNvSpPr>
            <a:spLocks noGrp="1"/>
          </p:cNvSpPr>
          <p:nvPr>
            <p:ph type="title"/>
          </p:nvPr>
        </p:nvSpPr>
        <p:spPr/>
        <p:txBody>
          <a:bodyPr vert="horz" lIns="91440" tIns="45720" rIns="91440" bIns="45720" rtlCol="0" anchor="ctr">
            <a:normAutofit/>
          </a:bodyPr>
          <a:lstStyle/>
          <a:p>
            <a:pPr algn="ctr"/>
            <a:r>
              <a:rPr lang="en-US" sz="4000" b="1" dirty="0">
                <a:latin typeface="Lemon/Milk" panose="020B0603050302020204" pitchFamily="34" charset="0"/>
              </a:rPr>
              <a:t>Innovación: motor de desarrollo</a:t>
            </a:r>
            <a:endParaRPr lang="en-US" sz="4000" b="1" dirty="0">
              <a:latin typeface="Lemon/Milk" panose="020B0603050302020204" pitchFamily="34" charset="0"/>
            </a:endParaRPr>
          </a:p>
        </p:txBody>
      </p:sp>
      <p:sp>
        <p:nvSpPr>
          <p:cNvPr id="3" name="Content Placeholder 2">
            <a:extLst>
              <a:ext uri="{FF2B5EF4-FFF2-40B4-BE49-F238E27FC236}">
                <a16:creationId xmlns:a16="http://schemas.microsoft.com/office/drawing/2014/main" id="{7589D76E-5C07-4FFA-8FA3-BF8D930CA649}"/>
              </a:ext>
            </a:extLst>
          </p:cNvPr>
          <p:cNvSpPr>
            <a:spLocks noGrp="1"/>
          </p:cNvSpPr>
          <p:nvPr>
            <p:ph idx="1"/>
          </p:nvPr>
        </p:nvSpPr>
        <p:spPr>
          <a:xfrm>
            <a:off x="6223379" y="1769239"/>
            <a:ext cx="5512746" cy="2488862"/>
          </a:xfrm>
        </p:spPr>
        <p:txBody>
          <a:bodyPr>
            <a:normAutofit/>
          </a:bodyPr>
          <a:lstStyle/>
          <a:p>
            <a:pPr marL="0" indent="0" algn="just" eaLnBrk="0" fontAlgn="base" hangingPunct="0">
              <a:lnSpc>
                <a:spcPct val="100000"/>
              </a:lnSpc>
              <a:spcBef>
                <a:spcPct val="0"/>
              </a:spcBef>
              <a:spcAft>
                <a:spcPct val="0"/>
              </a:spcAft>
              <a:buNone/>
            </a:pPr>
            <a:r>
              <a:rPr lang="en-US" altLang="en-US" sz="1800" b="1" dirty="0">
                <a:solidFill>
                  <a:schemeClr val="accent1"/>
                </a:solidFill>
                <a:latin typeface="Arial" panose="020B0604020202020204" pitchFamily="34" charset="0"/>
                <a:cs typeface="Arial" panose="020B0604020202020204" pitchFamily="34" charset="0"/>
              </a:rPr>
              <a:t>Innovation for Development - OECD</a:t>
            </a:r>
          </a:p>
          <a:p>
            <a:pPr algn="just" eaLnBrk="0" fontAlgn="base" hangingPunct="0">
              <a:lnSpc>
                <a:spcPct val="100000"/>
              </a:lnSpc>
              <a:spcBef>
                <a:spcPct val="0"/>
              </a:spcBef>
              <a:spcAft>
                <a:spcPct val="0"/>
              </a:spcAft>
            </a:pPr>
            <a:r>
              <a:rPr lang="en-US" altLang="en-US" sz="1800" dirty="0">
                <a:latin typeface="Arial" panose="020B0604020202020204" pitchFamily="34" charset="0"/>
                <a:cs typeface="Arial" panose="020B0604020202020204" pitchFamily="34" charset="0"/>
              </a:rPr>
              <a:t>The </a:t>
            </a:r>
            <a:r>
              <a:rPr lang="en-US" altLang="en-US" sz="1800" dirty="0">
                <a:latin typeface="Arial" panose="020B0604020202020204" pitchFamily="34" charset="0"/>
                <a:cs typeface="Arial" panose="020B0604020202020204" pitchFamily="34" charset="0"/>
              </a:rPr>
              <a:t>build-up of innovation capacities has played a central role in the growth dynamics </a:t>
            </a:r>
            <a:r>
              <a:rPr lang="en-US" altLang="en-US" sz="1800" dirty="0">
                <a:latin typeface="Arial" panose="020B0604020202020204" pitchFamily="34" charset="0"/>
                <a:cs typeface="Arial" panose="020B0604020202020204" pitchFamily="34" charset="0"/>
              </a:rPr>
              <a:t>of successful </a:t>
            </a:r>
            <a:r>
              <a:rPr lang="en-US" altLang="en-US" sz="1800" b="1" dirty="0">
                <a:latin typeface="Arial" panose="020B0604020202020204" pitchFamily="34" charset="0"/>
                <a:cs typeface="Arial" panose="020B0604020202020204" pitchFamily="34" charset="0"/>
              </a:rPr>
              <a:t>developing countries</a:t>
            </a:r>
            <a:r>
              <a:rPr lang="en-US" altLang="en-US" sz="1800" dirty="0">
                <a:latin typeface="Arial" panose="020B0604020202020204" pitchFamily="34" charset="0"/>
                <a:cs typeface="Arial" panose="020B0604020202020204" pitchFamily="34" charset="0"/>
              </a:rPr>
              <a:t>. ... In earlier stages, incremental </a:t>
            </a:r>
            <a:r>
              <a:rPr lang="en-US" altLang="en-US" sz="1800" b="1" dirty="0">
                <a:latin typeface="Arial" panose="020B0604020202020204" pitchFamily="34" charset="0"/>
                <a:cs typeface="Arial" panose="020B0604020202020204" pitchFamily="34" charset="0"/>
              </a:rPr>
              <a:t>innovation</a:t>
            </a:r>
            <a:r>
              <a:rPr lang="en-US" altLang="en-US" sz="1800" dirty="0">
                <a:latin typeface="Arial" panose="020B0604020202020204" pitchFamily="34" charset="0"/>
                <a:cs typeface="Arial" panose="020B0604020202020204" pitchFamily="34" charset="0"/>
              </a:rPr>
              <a:t> is often associated with the adoption of foreign technology, and social </a:t>
            </a:r>
            <a:r>
              <a:rPr lang="en-US" altLang="en-US" sz="1800" b="1" dirty="0">
                <a:latin typeface="Arial" panose="020B0604020202020204" pitchFamily="34" charset="0"/>
                <a:cs typeface="Arial" panose="020B0604020202020204" pitchFamily="34" charset="0"/>
              </a:rPr>
              <a:t>innovation</a:t>
            </a:r>
            <a:r>
              <a:rPr lang="en-US" altLang="en-US" sz="1800" dirty="0">
                <a:latin typeface="Arial" panose="020B0604020202020204" pitchFamily="34" charset="0"/>
                <a:cs typeface="Arial" panose="020B0604020202020204" pitchFamily="34" charset="0"/>
              </a:rPr>
              <a:t> can improve the effectiveness of business and public services</a:t>
            </a:r>
            <a:r>
              <a:rPr lang="en-US" altLang="en-US" sz="1800" dirty="0" smtClean="0">
                <a:latin typeface="Arial" panose="020B0604020202020204" pitchFamily="34" charset="0"/>
                <a:cs typeface="Arial" panose="020B0604020202020204" pitchFamily="34" charset="0"/>
              </a:rPr>
              <a:t>.</a:t>
            </a:r>
            <a:endParaRPr lang="en-US" sz="1800" dirty="0">
              <a:latin typeface="Arial" panose="020B0604020202020204" pitchFamily="34" charset="0"/>
              <a:cs typeface="Arial" panose="020B0604020202020204" pitchFamily="34" charset="0"/>
            </a:endParaRPr>
          </a:p>
          <a:p>
            <a:endParaRPr lang="en-US" sz="1800" dirty="0"/>
          </a:p>
        </p:txBody>
      </p:sp>
      <p:sp>
        <p:nvSpPr>
          <p:cNvPr id="4" name="Arrow: Notched Right 3">
            <a:extLst>
              <a:ext uri="{FF2B5EF4-FFF2-40B4-BE49-F238E27FC236}">
                <a16:creationId xmlns:a16="http://schemas.microsoft.com/office/drawing/2014/main" id="{25E9FE66-47E9-4470-A255-A22F14368C0A}"/>
              </a:ext>
            </a:extLst>
          </p:cNvPr>
          <p:cNvSpPr/>
          <p:nvPr/>
        </p:nvSpPr>
        <p:spPr>
          <a:xfrm>
            <a:off x="1718569" y="1690688"/>
            <a:ext cx="3226242" cy="1811580"/>
          </a:xfrm>
          <a:prstGeom prst="notchedRightArrow">
            <a:avLst/>
          </a:prstGeom>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ln w="0"/>
                <a:solidFill>
                  <a:schemeClr val="tx1"/>
                </a:solidFill>
                <a:effectLst>
                  <a:outerShdw blurRad="38100" dist="19050" dir="2700000" algn="tl" rotWithShape="0">
                    <a:schemeClr val="dk1">
                      <a:alpha val="40000"/>
                    </a:schemeClr>
                  </a:outerShdw>
                </a:effectLst>
              </a:rPr>
              <a:t>Innovación</a:t>
            </a:r>
          </a:p>
        </p:txBody>
      </p:sp>
      <p:sp>
        <p:nvSpPr>
          <p:cNvPr id="5" name="Rectangle 1">
            <a:extLst>
              <a:ext uri="{FF2B5EF4-FFF2-40B4-BE49-F238E27FC236}">
                <a16:creationId xmlns:a16="http://schemas.microsoft.com/office/drawing/2014/main" id="{2EFF83A3-41C3-4528-BE9D-6457C53CC86C}"/>
              </a:ext>
            </a:extLst>
          </p:cNvPr>
          <p:cNvSpPr>
            <a:spLocks noChangeArrowheads="1"/>
          </p:cNvSpPr>
          <p:nvPr/>
        </p:nvSpPr>
        <p:spPr bwMode="auto">
          <a:xfrm>
            <a:off x="0" y="-1808187"/>
            <a:ext cx="880369" cy="361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2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endParaRPr kumimoji="0" lang="en-US" altLang="en-US" sz="11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p>
        </p:txBody>
      </p:sp>
      <p:sp>
        <p:nvSpPr>
          <p:cNvPr id="6" name="Content Placeholder 2">
            <a:extLst>
              <a:ext uri="{FF2B5EF4-FFF2-40B4-BE49-F238E27FC236}">
                <a16:creationId xmlns:a16="http://schemas.microsoft.com/office/drawing/2014/main" id="{7589D76E-5C07-4FFA-8FA3-BF8D930CA649}"/>
              </a:ext>
            </a:extLst>
          </p:cNvPr>
          <p:cNvSpPr txBox="1">
            <a:spLocks/>
          </p:cNvSpPr>
          <p:nvPr/>
        </p:nvSpPr>
        <p:spPr>
          <a:xfrm>
            <a:off x="263056" y="3203924"/>
            <a:ext cx="5832944" cy="36950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eaLnBrk="0" fontAlgn="base" hangingPunct="0">
              <a:lnSpc>
                <a:spcPct val="100000"/>
              </a:lnSpc>
              <a:spcBef>
                <a:spcPct val="0"/>
              </a:spcBef>
              <a:spcAft>
                <a:spcPct val="0"/>
              </a:spcAft>
            </a:pPr>
            <a:endParaRPr lang="en-US" altLang="en-US" sz="1800" dirty="0" smtClean="0">
              <a:latin typeface="Arial" panose="020B0604020202020204" pitchFamily="34" charset="0"/>
              <a:cs typeface="Arial" panose="020B0604020202020204" pitchFamily="34" charset="0"/>
            </a:endParaRPr>
          </a:p>
          <a:p>
            <a:pPr algn="just"/>
            <a:r>
              <a:rPr lang="en-US" sz="1800" dirty="0" smtClean="0">
                <a:latin typeface="Arial" panose="020B0604020202020204" pitchFamily="34" charset="0"/>
                <a:cs typeface="Arial" panose="020B0604020202020204" pitchFamily="34" charset="0"/>
              </a:rPr>
              <a:t>Productivity accounts for half of the differences in GDP per capita across countries despite the vast potential returns to innovation, developing countries invest far less, measured along a variety of dimensions, than advanced countries. Firms and governments appear to be leaving billions of dollars on the table in forgone productivity growth and lost competitiveness. Indeed, policy advice to move into production baskets thought to be more growth-friendly misses the critical point that countries unable to innovate in their present industries are unlikely to do so in new industries.</a:t>
            </a:r>
          </a:p>
          <a:p>
            <a:endParaRPr lang="en-US" sz="1800" dirty="0" smtClean="0">
              <a:latin typeface="Arial" panose="020B0604020202020204" pitchFamily="34" charset="0"/>
              <a:cs typeface="Arial" panose="020B0604020202020204" pitchFamily="34" charset="0"/>
            </a:endParaRPr>
          </a:p>
          <a:p>
            <a:endParaRPr lang="en-US" sz="1800" dirty="0"/>
          </a:p>
        </p:txBody>
      </p:sp>
    </p:spTree>
    <p:extLst>
      <p:ext uri="{BB962C8B-B14F-4D97-AF65-F5344CB8AC3E}">
        <p14:creationId xmlns:p14="http://schemas.microsoft.com/office/powerpoint/2010/main" val="22224888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1685CB-D170-4BB9-8379-6DBDB9F5CEDC}"/>
              </a:ext>
            </a:extLst>
          </p:cNvPr>
          <p:cNvSpPr>
            <a:spLocks noGrp="1"/>
          </p:cNvSpPr>
          <p:nvPr>
            <p:ph idx="1"/>
          </p:nvPr>
        </p:nvSpPr>
        <p:spPr>
          <a:xfrm>
            <a:off x="558929" y="676224"/>
            <a:ext cx="10830965" cy="5963072"/>
          </a:xfrm>
        </p:spPr>
        <p:txBody>
          <a:bodyPr>
            <a:noAutofit/>
          </a:bodyPr>
          <a:lstStyle/>
          <a:p>
            <a:pPr algn="just">
              <a:buFont typeface="Wingdings" panose="05000000000000000000" pitchFamily="2" charset="2"/>
              <a:buChar char="ü"/>
            </a:pPr>
            <a:r>
              <a:rPr lang="es-ES" sz="2400" b="1" dirty="0" smtClean="0"/>
              <a:t>Exoneración </a:t>
            </a:r>
            <a:r>
              <a:rPr lang="es-ES" sz="2400" b="1" dirty="0"/>
              <a:t>del pago del impuesto a la renta</a:t>
            </a:r>
            <a:r>
              <a:rPr lang="es-ES" sz="2400" dirty="0"/>
              <a:t> y su anticipo por los primeros 10 años, </a:t>
            </a:r>
            <a:r>
              <a:rPr lang="es-ES" sz="2400" dirty="0" smtClean="0"/>
              <a:t>y </a:t>
            </a:r>
            <a:r>
              <a:rPr lang="es-ES" sz="2400" b="1" dirty="0"/>
              <a:t>rebaja adicional de diez (10) puntos </a:t>
            </a:r>
            <a:r>
              <a:rPr lang="es-ES" sz="2400" dirty="0"/>
              <a:t>porcentuales </a:t>
            </a:r>
            <a:r>
              <a:rPr lang="es-ES" sz="2400" dirty="0" smtClean="0"/>
              <a:t>aplicable </a:t>
            </a:r>
            <a:r>
              <a:rPr lang="es-ES" sz="2400" dirty="0"/>
              <a:t>por el plazo </a:t>
            </a:r>
            <a:r>
              <a:rPr lang="es-ES" sz="2400" dirty="0" smtClean="0"/>
              <a:t>de los siguientes </a:t>
            </a:r>
            <a:r>
              <a:rPr lang="es-ES" sz="2400" dirty="0"/>
              <a:t>diez (10) </a:t>
            </a:r>
            <a:r>
              <a:rPr lang="es-ES" sz="2400" dirty="0" smtClean="0"/>
              <a:t>años.</a:t>
            </a:r>
            <a:r>
              <a:rPr lang="es-ES" sz="2400" baseline="30000" dirty="0" smtClean="0"/>
              <a:t> </a:t>
            </a:r>
          </a:p>
          <a:p>
            <a:pPr marL="0" indent="0" algn="just">
              <a:buNone/>
            </a:pPr>
            <a:endParaRPr lang="es-ES" sz="2400" baseline="30000" dirty="0" smtClean="0"/>
          </a:p>
          <a:p>
            <a:pPr algn="just">
              <a:buFont typeface="Wingdings" panose="05000000000000000000" pitchFamily="2" charset="2"/>
              <a:buChar char="ü"/>
            </a:pPr>
            <a:r>
              <a:rPr lang="es-ES" sz="2400" b="1" dirty="0" smtClean="0"/>
              <a:t>Exoneración</a:t>
            </a:r>
            <a:r>
              <a:rPr lang="es-ES" sz="2400" dirty="0" smtClean="0"/>
              <a:t> </a:t>
            </a:r>
            <a:r>
              <a:rPr lang="es-ES" sz="2400" dirty="0"/>
              <a:t>del </a:t>
            </a:r>
            <a:r>
              <a:rPr lang="es-ES" sz="2400" b="1" dirty="0"/>
              <a:t>Impuesto a la Salida de Divisas</a:t>
            </a:r>
            <a:r>
              <a:rPr lang="es-ES" sz="2400" dirty="0"/>
              <a:t> en los pagos realizados al </a:t>
            </a:r>
            <a:r>
              <a:rPr lang="es-ES" sz="2400" dirty="0" smtClean="0"/>
              <a:t>exterior por </a:t>
            </a:r>
            <a:r>
              <a:rPr lang="es-ES" sz="2400" dirty="0"/>
              <a:t>concepto </a:t>
            </a:r>
            <a:r>
              <a:rPr lang="es-ES" sz="2400" dirty="0" smtClean="0"/>
              <a:t>de: </a:t>
            </a:r>
          </a:p>
          <a:p>
            <a:pPr lvl="1" algn="just">
              <a:buFont typeface="Wingdings" panose="05000000000000000000" pitchFamily="2" charset="2"/>
              <a:buChar char="ü"/>
            </a:pPr>
            <a:r>
              <a:rPr lang="es-ES" dirty="0"/>
              <a:t>Importaciones</a:t>
            </a:r>
          </a:p>
          <a:p>
            <a:pPr lvl="1" algn="just">
              <a:buFont typeface="Wingdings" panose="05000000000000000000" pitchFamily="2" charset="2"/>
              <a:buChar char="ü"/>
            </a:pPr>
            <a:r>
              <a:rPr lang="es-ES" dirty="0" smtClean="0"/>
              <a:t>Dividendos distribuidos, siempre que la inversión provenga del extranjero</a:t>
            </a:r>
          </a:p>
          <a:p>
            <a:pPr lvl="1" algn="just">
              <a:buFont typeface="Wingdings" panose="05000000000000000000" pitchFamily="2" charset="2"/>
              <a:buChar char="ü"/>
            </a:pPr>
            <a:r>
              <a:rPr lang="es-ES" dirty="0" smtClean="0"/>
              <a:t>Capital y dividendos</a:t>
            </a:r>
          </a:p>
          <a:p>
            <a:pPr lvl="1" algn="just">
              <a:buFont typeface="Wingdings" panose="05000000000000000000" pitchFamily="2" charset="2"/>
              <a:buChar char="ü"/>
            </a:pPr>
            <a:r>
              <a:rPr lang="es-ES" dirty="0" smtClean="0"/>
              <a:t>Amortización de capital e intereses</a:t>
            </a:r>
            <a:endParaRPr lang="es-ES" dirty="0"/>
          </a:p>
        </p:txBody>
      </p:sp>
      <p:sp>
        <p:nvSpPr>
          <p:cNvPr id="4" name="CuadroTexto 3"/>
          <p:cNvSpPr txBox="1"/>
          <p:nvPr/>
        </p:nvSpPr>
        <p:spPr>
          <a:xfrm>
            <a:off x="705559" y="5239280"/>
            <a:ext cx="10959153" cy="1600438"/>
          </a:xfrm>
          <a:prstGeom prst="rect">
            <a:avLst/>
          </a:prstGeom>
          <a:noFill/>
        </p:spPr>
        <p:txBody>
          <a:bodyPr wrap="square" rtlCol="0">
            <a:spAutoFit/>
          </a:bodyPr>
          <a:lstStyle/>
          <a:p>
            <a:r>
              <a:rPr lang="es-ES_tradnl" sz="1400" dirty="0" smtClean="0"/>
              <a:t>Fuente:</a:t>
            </a:r>
            <a:endParaRPr lang="es-ES_tradnl" sz="1400" dirty="0"/>
          </a:p>
          <a:p>
            <a:pPr marL="342900" indent="-342900">
              <a:buAutoNum type="arabicPeriod"/>
            </a:pPr>
            <a:r>
              <a:rPr lang="es-ES_tradnl" sz="1400" dirty="0"/>
              <a:t>Ley orgánica para el fomento productivo, </a:t>
            </a:r>
            <a:r>
              <a:rPr lang="es-ES" sz="1400" dirty="0"/>
              <a:t>Capítulo IV, Reformas a varios cuerpos legales, SECCIÓN PRIMERA, Reformas de la Ley de Régimen Tributario Interno, numeral 3 y numeral 9</a:t>
            </a:r>
            <a:r>
              <a:rPr lang="es-ES" sz="1400" dirty="0" smtClean="0"/>
              <a:t>.</a:t>
            </a:r>
          </a:p>
          <a:p>
            <a:pPr marL="342900" indent="-342900">
              <a:buAutoNum type="arabicPeriod"/>
            </a:pPr>
            <a:r>
              <a:rPr lang="es-ES" sz="1400" dirty="0"/>
              <a:t>Exoneración del ISD citado en Ley Reformatoria para la Equidad Tributaria del Ecuador, Art. 159 Exenciones, numeral 4. y 11., y en la Ley orgánica para el fomento productivo (LFP), Capítulo II, Incentivos específicos para la atracción de inversiones privadas, Art. 27, numeral 2; </a:t>
            </a:r>
            <a:r>
              <a:rPr lang="es-ES" sz="1400" dirty="0" smtClean="0"/>
              <a:t>y, </a:t>
            </a:r>
            <a:r>
              <a:rPr lang="es-ES" sz="1400" dirty="0"/>
              <a:t>Sección Segunda, Reformas a la Ley Reformatoria para la Equidad Tributaria en el Ecuador, art. 36, numeral 2, inciso d. de la LFP.</a:t>
            </a:r>
            <a:endParaRPr lang="en-US" sz="1400" dirty="0"/>
          </a:p>
        </p:txBody>
      </p:sp>
    </p:spTree>
    <p:extLst>
      <p:ext uri="{BB962C8B-B14F-4D97-AF65-F5344CB8AC3E}">
        <p14:creationId xmlns:p14="http://schemas.microsoft.com/office/powerpoint/2010/main" val="34439112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1685CB-D170-4BB9-8379-6DBDB9F5CEDC}"/>
              </a:ext>
            </a:extLst>
          </p:cNvPr>
          <p:cNvSpPr>
            <a:spLocks noGrp="1"/>
          </p:cNvSpPr>
          <p:nvPr>
            <p:ph idx="1"/>
          </p:nvPr>
        </p:nvSpPr>
        <p:spPr>
          <a:xfrm>
            <a:off x="558929" y="1485966"/>
            <a:ext cx="10830965" cy="4241062"/>
          </a:xfrm>
        </p:spPr>
        <p:txBody>
          <a:bodyPr>
            <a:noAutofit/>
          </a:bodyPr>
          <a:lstStyle/>
          <a:p>
            <a:pPr algn="just">
              <a:buFont typeface="Wingdings" panose="05000000000000000000" pitchFamily="2" charset="2"/>
              <a:buChar char="ü"/>
            </a:pPr>
            <a:r>
              <a:rPr lang="es-ES" b="1" dirty="0" smtClean="0"/>
              <a:t>Importación de Equipamiento y Materia Prima</a:t>
            </a:r>
            <a:r>
              <a:rPr lang="es-ES" dirty="0" smtClean="0"/>
              <a:t>, que ingrese a la ZEDE</a:t>
            </a:r>
            <a:r>
              <a:rPr lang="es-ES" b="1" dirty="0" smtClean="0"/>
              <a:t>:</a:t>
            </a:r>
          </a:p>
          <a:p>
            <a:pPr lvl="1" algn="just">
              <a:buFont typeface="Wingdings" panose="05000000000000000000" pitchFamily="2" charset="2"/>
              <a:buChar char="ü"/>
            </a:pPr>
            <a:r>
              <a:rPr lang="es-ES" sz="2800" b="1" dirty="0" smtClean="0"/>
              <a:t>Exención </a:t>
            </a:r>
            <a:r>
              <a:rPr lang="es-ES" sz="2800" b="1" dirty="0"/>
              <a:t>del pago </a:t>
            </a:r>
            <a:r>
              <a:rPr lang="es-ES" sz="2800" dirty="0"/>
              <a:t>de </a:t>
            </a:r>
            <a:r>
              <a:rPr lang="es-ES" sz="2800" b="1" dirty="0" smtClean="0"/>
              <a:t>aranceles</a:t>
            </a:r>
            <a:r>
              <a:rPr lang="es-ES" sz="2800" dirty="0" smtClean="0"/>
              <a:t>.</a:t>
            </a:r>
            <a:r>
              <a:rPr lang="es-ES" sz="2800" baseline="30000" dirty="0" smtClean="0"/>
              <a:t> </a:t>
            </a:r>
          </a:p>
          <a:p>
            <a:pPr marL="457200" lvl="1" indent="0" algn="just">
              <a:buNone/>
            </a:pPr>
            <a:endParaRPr lang="es-ES" sz="2800" baseline="30000" dirty="0" smtClean="0"/>
          </a:p>
          <a:p>
            <a:pPr lvl="1" algn="just">
              <a:buFont typeface="Wingdings" panose="05000000000000000000" pitchFamily="2" charset="2"/>
              <a:buChar char="ü"/>
            </a:pPr>
            <a:r>
              <a:rPr lang="es-ES" sz="2800" b="1" dirty="0" smtClean="0"/>
              <a:t>Exención Impuesto al Valor Agregado (IVA).</a:t>
            </a:r>
            <a:endParaRPr lang="es-ES" sz="2800" dirty="0" smtClean="0"/>
          </a:p>
          <a:p>
            <a:pPr marL="0" indent="0" algn="just">
              <a:buNone/>
            </a:pPr>
            <a:endParaRPr lang="es-ES" sz="3200" b="1" dirty="0"/>
          </a:p>
          <a:p>
            <a:pPr algn="just">
              <a:buFont typeface="Wingdings" panose="05000000000000000000" pitchFamily="2" charset="2"/>
              <a:buChar char="ü"/>
            </a:pPr>
            <a:r>
              <a:rPr lang="es-ES" b="1" dirty="0" smtClean="0"/>
              <a:t>Crédito tributario</a:t>
            </a:r>
            <a:r>
              <a:rPr lang="es-ES" dirty="0" smtClean="0"/>
              <a:t>, </a:t>
            </a:r>
            <a:r>
              <a:rPr lang="es-ES" dirty="0"/>
              <a:t>por el </a:t>
            </a:r>
            <a:r>
              <a:rPr lang="es-ES" b="1" dirty="0"/>
              <a:t>IVA pagado </a:t>
            </a:r>
            <a:r>
              <a:rPr lang="es-ES" dirty="0"/>
              <a:t>en la compra de materias primas, insumos y servicios provenientes del territorio </a:t>
            </a:r>
            <a:r>
              <a:rPr lang="es-ES" dirty="0" smtClean="0"/>
              <a:t>nacional.</a:t>
            </a:r>
            <a:endParaRPr lang="es-ES" b="1" dirty="0"/>
          </a:p>
          <a:p>
            <a:pPr marL="0" indent="0" algn="just">
              <a:buNone/>
            </a:pPr>
            <a:endParaRPr lang="es-ES" sz="3200" b="1" dirty="0" smtClean="0"/>
          </a:p>
        </p:txBody>
      </p:sp>
      <p:sp>
        <p:nvSpPr>
          <p:cNvPr id="6" name="CuadroTexto 5"/>
          <p:cNvSpPr txBox="1"/>
          <p:nvPr/>
        </p:nvSpPr>
        <p:spPr>
          <a:xfrm>
            <a:off x="999166" y="5879132"/>
            <a:ext cx="10959153" cy="954107"/>
          </a:xfrm>
          <a:prstGeom prst="rect">
            <a:avLst/>
          </a:prstGeom>
          <a:noFill/>
        </p:spPr>
        <p:txBody>
          <a:bodyPr wrap="square" rtlCol="0">
            <a:spAutoFit/>
          </a:bodyPr>
          <a:lstStyle/>
          <a:p>
            <a:r>
              <a:rPr lang="en-US" sz="1400" dirty="0"/>
              <a:t>Fuente</a:t>
            </a:r>
          </a:p>
          <a:p>
            <a:r>
              <a:rPr lang="en-US" sz="1400" dirty="0" smtClean="0"/>
              <a:t>1. </a:t>
            </a:r>
            <a:r>
              <a:rPr lang="es-ES" sz="1400" dirty="0" smtClean="0"/>
              <a:t>Exoneración </a:t>
            </a:r>
            <a:r>
              <a:rPr lang="es-ES" sz="1400" dirty="0"/>
              <a:t>del pago de aranceles citado en el Código Orgánico de la Producción, Comercio e Inversiones, Art. </a:t>
            </a:r>
            <a:r>
              <a:rPr lang="es-ES" sz="1400" dirty="0" smtClean="0"/>
              <a:t>146; y, </a:t>
            </a:r>
            <a:r>
              <a:rPr lang="es-ES" sz="1400" dirty="0"/>
              <a:t>e</a:t>
            </a:r>
            <a:r>
              <a:rPr lang="es-ES" sz="1400" dirty="0" smtClean="0"/>
              <a:t>xoneración </a:t>
            </a:r>
            <a:r>
              <a:rPr lang="es-ES" sz="1400" dirty="0"/>
              <a:t>del IVA citado en la Ley Orgánica de Régimen Tributario Interno, Título Segundo, Impuesto al Valor Agregado, Art. 55, numeral 9, inciso e. y Art. 57.</a:t>
            </a:r>
            <a:endParaRPr lang="en-US" sz="1400" dirty="0"/>
          </a:p>
        </p:txBody>
      </p:sp>
    </p:spTree>
    <p:extLst>
      <p:ext uri="{BB962C8B-B14F-4D97-AF65-F5344CB8AC3E}">
        <p14:creationId xmlns:p14="http://schemas.microsoft.com/office/powerpoint/2010/main" val="16863587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B049D11-C27B-4E0E-AAFD-AE049F177791}"/>
              </a:ext>
            </a:extLst>
          </p:cNvPr>
          <p:cNvSpPr txBox="1">
            <a:spLocks/>
          </p:cNvSpPr>
          <p:nvPr/>
        </p:nvSpPr>
        <p:spPr>
          <a:xfrm>
            <a:off x="1245152" y="1340459"/>
            <a:ext cx="5679289" cy="406637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ü"/>
            </a:pPr>
            <a:r>
              <a:rPr lang="es-ES" sz="2600" dirty="0" smtClean="0"/>
              <a:t>Reducción </a:t>
            </a:r>
            <a:r>
              <a:rPr lang="es-ES" sz="2600" dirty="0"/>
              <a:t>en pago de tasas, tarifas y contribuciones especiales Municipales. </a:t>
            </a:r>
            <a:r>
              <a:rPr lang="es-ES" sz="2600" baseline="30000" dirty="0"/>
              <a:t>1</a:t>
            </a:r>
          </a:p>
          <a:p>
            <a:pPr algn="just">
              <a:buFont typeface="Wingdings" panose="05000000000000000000" pitchFamily="2" charset="2"/>
              <a:buChar char="ü"/>
            </a:pPr>
            <a:r>
              <a:rPr lang="es-ES" sz="2600" dirty="0"/>
              <a:t>Tratamiento prioritario para gestión de permisos y aprobaciones Municipales. </a:t>
            </a:r>
            <a:r>
              <a:rPr lang="es-ES" sz="2600" baseline="30000" dirty="0"/>
              <a:t>1</a:t>
            </a:r>
          </a:p>
        </p:txBody>
      </p:sp>
      <p:pic>
        <p:nvPicPr>
          <p:cNvPr id="12290" name="Picture 2" descr="Resultado de imagen para municipio guayaquil">
            <a:extLst>
              <a:ext uri="{FF2B5EF4-FFF2-40B4-BE49-F238E27FC236}">
                <a16:creationId xmlns:a16="http://schemas.microsoft.com/office/drawing/2014/main" id="{2D6898A9-BBBE-4CB3-A86D-5B8B22A8CC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5854" y="2122315"/>
            <a:ext cx="2110025" cy="21100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29" name="Ink 28">
                <a:extLst>
                  <a:ext uri="{FF2B5EF4-FFF2-40B4-BE49-F238E27FC236}">
                    <a16:creationId xmlns:a16="http://schemas.microsoft.com/office/drawing/2014/main" id="{36FB7BCF-46BE-440A-9AB7-10DAA6058322}"/>
                  </a:ext>
                </a:extLst>
              </p14:cNvPr>
              <p14:cNvContentPartPr/>
              <p14:nvPr/>
            </p14:nvContentPartPr>
            <p14:xfrm>
              <a:off x="7729455" y="4614690"/>
              <a:ext cx="9720" cy="360"/>
            </p14:xfrm>
          </p:contentPart>
        </mc:Choice>
        <mc:Fallback xmlns="">
          <p:pic>
            <p:nvPicPr>
              <p:cNvPr id="29" name="Ink 28">
                <a:extLst>
                  <a:ext uri="{FF2B5EF4-FFF2-40B4-BE49-F238E27FC236}">
                    <a16:creationId xmlns:a16="http://schemas.microsoft.com/office/drawing/2014/main" id="{36FB7BCF-46BE-440A-9AB7-10DAA6058322}"/>
                  </a:ext>
                </a:extLst>
              </p:cNvPr>
              <p:cNvPicPr/>
              <p:nvPr/>
            </p:nvPicPr>
            <p:blipFill>
              <a:blip r:embed="rId7"/>
              <a:stretch>
                <a:fillRect/>
              </a:stretch>
            </p:blipFill>
            <p:spPr>
              <a:xfrm>
                <a:off x="7720455" y="4605690"/>
                <a:ext cx="27360" cy="18000"/>
              </a:xfrm>
              <a:prstGeom prst="rect">
                <a:avLst/>
              </a:prstGeom>
            </p:spPr>
          </p:pic>
        </mc:Fallback>
      </mc:AlternateContent>
      <p:sp>
        <p:nvSpPr>
          <p:cNvPr id="6" name="CuadroTexto 5"/>
          <p:cNvSpPr txBox="1"/>
          <p:nvPr/>
        </p:nvSpPr>
        <p:spPr>
          <a:xfrm>
            <a:off x="999166" y="6055904"/>
            <a:ext cx="10959153" cy="738664"/>
          </a:xfrm>
          <a:prstGeom prst="rect">
            <a:avLst/>
          </a:prstGeom>
          <a:noFill/>
        </p:spPr>
        <p:txBody>
          <a:bodyPr wrap="square" rtlCol="0">
            <a:spAutoFit/>
          </a:bodyPr>
          <a:lstStyle/>
          <a:p>
            <a:r>
              <a:rPr lang="es-ES" sz="1400" dirty="0"/>
              <a:t>Fuente</a:t>
            </a:r>
          </a:p>
          <a:p>
            <a:pPr marL="342900" indent="-342900">
              <a:buAutoNum type="arabicPeriod"/>
            </a:pPr>
            <a:r>
              <a:rPr lang="es-ES" sz="1400" dirty="0"/>
              <a:t>Ordenanza Municipal Cantón Guayaquil: De estímulo tributario a las Inversiones en las Zonas Especiales de Desarrollo Económico (ZEDE) y en los centros de desarrollo de actividades productivas.  RO 250 Suplemento 29 Mayo 2018 (estímulo tributario).</a:t>
            </a:r>
          </a:p>
        </p:txBody>
      </p:sp>
    </p:spTree>
    <p:extLst>
      <p:ext uri="{BB962C8B-B14F-4D97-AF65-F5344CB8AC3E}">
        <p14:creationId xmlns:p14="http://schemas.microsoft.com/office/powerpoint/2010/main" val="35834565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B74B0F-DFAE-47D6-BCE8-34DD16BF0AA6}"/>
              </a:ext>
            </a:extLst>
          </p:cNvPr>
          <p:cNvSpPr>
            <a:spLocks noGrp="1"/>
          </p:cNvSpPr>
          <p:nvPr>
            <p:ph idx="1"/>
          </p:nvPr>
        </p:nvSpPr>
        <p:spPr>
          <a:xfrm>
            <a:off x="889974" y="1122460"/>
            <a:ext cx="10515600" cy="1727200"/>
          </a:xfrm>
        </p:spPr>
        <p:txBody>
          <a:bodyPr>
            <a:normAutofit fontScale="92500" lnSpcReduction="20000"/>
          </a:bodyPr>
          <a:lstStyle/>
          <a:p>
            <a:pPr marL="0" indent="0" algn="ctr">
              <a:buNone/>
            </a:pPr>
            <a:r>
              <a:rPr lang="es-ES_tradnl" sz="6400" dirty="0">
                <a:latin typeface="Coolvetica Rg" panose="020B0603030602020004" pitchFamily="34" charset="0"/>
              </a:rPr>
              <a:t>Contáctenos: </a:t>
            </a:r>
          </a:p>
          <a:p>
            <a:pPr marL="0" indent="0" algn="ctr">
              <a:buNone/>
            </a:pPr>
            <a:r>
              <a:rPr lang="es-ES_tradnl" sz="8000" dirty="0">
                <a:latin typeface="Coolvetica Rg" panose="020B0603030602020004" pitchFamily="34" charset="0"/>
              </a:rPr>
              <a:t>info@zedelitoral.ec</a:t>
            </a:r>
          </a:p>
        </p:txBody>
      </p:sp>
      <p:grpSp>
        <p:nvGrpSpPr>
          <p:cNvPr id="19" name="Group 18">
            <a:extLst>
              <a:ext uri="{FF2B5EF4-FFF2-40B4-BE49-F238E27FC236}">
                <a16:creationId xmlns:a16="http://schemas.microsoft.com/office/drawing/2014/main" id="{6A03EBC3-A86D-4113-9508-2A948716631A}"/>
              </a:ext>
            </a:extLst>
          </p:cNvPr>
          <p:cNvGrpSpPr/>
          <p:nvPr/>
        </p:nvGrpSpPr>
        <p:grpSpPr>
          <a:xfrm>
            <a:off x="427577" y="6062248"/>
            <a:ext cx="2295417" cy="670287"/>
            <a:chOff x="427577" y="5465267"/>
            <a:chExt cx="2295417" cy="670287"/>
          </a:xfrm>
        </p:grpSpPr>
        <p:sp>
          <p:nvSpPr>
            <p:cNvPr id="4" name="Content Placeholder 2">
              <a:extLst>
                <a:ext uri="{FF2B5EF4-FFF2-40B4-BE49-F238E27FC236}">
                  <a16:creationId xmlns:a16="http://schemas.microsoft.com/office/drawing/2014/main" id="{A6B1A77F-C6C0-49BB-835D-AA6E8BA7ABCA}"/>
                </a:ext>
              </a:extLst>
            </p:cNvPr>
            <p:cNvSpPr txBox="1">
              <a:spLocks/>
            </p:cNvSpPr>
            <p:nvPr/>
          </p:nvSpPr>
          <p:spPr>
            <a:xfrm>
              <a:off x="1097864" y="5548640"/>
              <a:ext cx="1625130" cy="50353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419" sz="2000" dirty="0" err="1"/>
                <a:t>ZedeLitoral</a:t>
              </a:r>
              <a:endParaRPr lang="en-US" sz="2000" dirty="0"/>
            </a:p>
          </p:txBody>
        </p:sp>
        <p:pic>
          <p:nvPicPr>
            <p:cNvPr id="5" name="Picture 2" descr="https://image.flaticon.com/icons/png/512/124/124010.png">
              <a:extLst>
                <a:ext uri="{FF2B5EF4-FFF2-40B4-BE49-F238E27FC236}">
                  <a16:creationId xmlns:a16="http://schemas.microsoft.com/office/drawing/2014/main" id="{4DE6A50F-0065-4D58-BE5B-63B0023F047F}"/>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427577" y="5465267"/>
              <a:ext cx="670287" cy="6702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D92DD079-4FD8-4942-AA85-C629296913A8}"/>
              </a:ext>
            </a:extLst>
          </p:cNvPr>
          <p:cNvGrpSpPr/>
          <p:nvPr/>
        </p:nvGrpSpPr>
        <p:grpSpPr>
          <a:xfrm>
            <a:off x="3527161" y="6062248"/>
            <a:ext cx="2295417" cy="670287"/>
            <a:chOff x="3610947" y="5465266"/>
            <a:chExt cx="2295417" cy="670287"/>
          </a:xfrm>
        </p:grpSpPr>
        <p:pic>
          <p:nvPicPr>
            <p:cNvPr id="6" name="Picture 4" descr="http://icons.iconarchive.com/icons/sicons/flat-shadow-social/256/twitter-icon.png">
              <a:extLst>
                <a:ext uri="{FF2B5EF4-FFF2-40B4-BE49-F238E27FC236}">
                  <a16:creationId xmlns:a16="http://schemas.microsoft.com/office/drawing/2014/main" id="{D0F0D8E6-D733-45BB-90B3-0700D74452DA}"/>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3610947" y="5465266"/>
              <a:ext cx="670287" cy="670287"/>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78BF00A7-205B-4BE8-80CA-6A75F694E14E}"/>
                </a:ext>
              </a:extLst>
            </p:cNvPr>
            <p:cNvSpPr txBox="1">
              <a:spLocks/>
            </p:cNvSpPr>
            <p:nvPr/>
          </p:nvSpPr>
          <p:spPr>
            <a:xfrm>
              <a:off x="4281234" y="5563633"/>
              <a:ext cx="1625130" cy="50353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419" sz="2000" dirty="0" err="1"/>
                <a:t>zedelitoral</a:t>
              </a:r>
              <a:endParaRPr lang="en-US" sz="2000" dirty="0"/>
            </a:p>
          </p:txBody>
        </p:sp>
      </p:grpSp>
      <p:grpSp>
        <p:nvGrpSpPr>
          <p:cNvPr id="12" name="Group 11">
            <a:extLst>
              <a:ext uri="{FF2B5EF4-FFF2-40B4-BE49-F238E27FC236}">
                <a16:creationId xmlns:a16="http://schemas.microsoft.com/office/drawing/2014/main" id="{43FDBDF6-21AC-44FA-B70E-27E8589A3B1C}"/>
              </a:ext>
            </a:extLst>
          </p:cNvPr>
          <p:cNvGrpSpPr/>
          <p:nvPr/>
        </p:nvGrpSpPr>
        <p:grpSpPr>
          <a:xfrm>
            <a:off x="9642543" y="6062248"/>
            <a:ext cx="2295417" cy="670287"/>
            <a:chOff x="9642543" y="5465266"/>
            <a:chExt cx="2295417" cy="670287"/>
          </a:xfrm>
        </p:grpSpPr>
        <p:pic>
          <p:nvPicPr>
            <p:cNvPr id="10" name="Picture 8" descr="https://cdn2.iconfinder.com/data/icons/social-flat-buttons-3/512/youtube-512.png">
              <a:extLst>
                <a:ext uri="{FF2B5EF4-FFF2-40B4-BE49-F238E27FC236}">
                  <a16:creationId xmlns:a16="http://schemas.microsoft.com/office/drawing/2014/main" id="{09D6821A-68AC-495A-AEBE-FF1DA5D24EB7}"/>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9642543" y="5465266"/>
              <a:ext cx="670287" cy="670287"/>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2">
              <a:extLst>
                <a:ext uri="{FF2B5EF4-FFF2-40B4-BE49-F238E27FC236}">
                  <a16:creationId xmlns:a16="http://schemas.microsoft.com/office/drawing/2014/main" id="{62EC77A6-17B4-42F4-93FB-271723B66050}"/>
                </a:ext>
              </a:extLst>
            </p:cNvPr>
            <p:cNvSpPr txBox="1">
              <a:spLocks/>
            </p:cNvSpPr>
            <p:nvPr/>
          </p:nvSpPr>
          <p:spPr>
            <a:xfrm>
              <a:off x="10312830" y="5548642"/>
              <a:ext cx="1625130" cy="50353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419" sz="2000" dirty="0" err="1"/>
                <a:t>Zede</a:t>
              </a:r>
              <a:r>
                <a:rPr lang="es-419" sz="2000" dirty="0"/>
                <a:t> Litoral</a:t>
              </a:r>
              <a:endParaRPr lang="en-US" sz="2000" dirty="0"/>
            </a:p>
          </p:txBody>
        </p:sp>
      </p:grpSp>
      <p:grpSp>
        <p:nvGrpSpPr>
          <p:cNvPr id="18" name="Group 17">
            <a:extLst>
              <a:ext uri="{FF2B5EF4-FFF2-40B4-BE49-F238E27FC236}">
                <a16:creationId xmlns:a16="http://schemas.microsoft.com/office/drawing/2014/main" id="{EB723942-5EED-4164-8EF1-004765D1E25E}"/>
              </a:ext>
            </a:extLst>
          </p:cNvPr>
          <p:cNvGrpSpPr/>
          <p:nvPr/>
        </p:nvGrpSpPr>
        <p:grpSpPr>
          <a:xfrm>
            <a:off x="6626745" y="6077237"/>
            <a:ext cx="2295417" cy="670287"/>
            <a:chOff x="6794317" y="5433243"/>
            <a:chExt cx="2295417" cy="670287"/>
          </a:xfrm>
        </p:grpSpPr>
        <p:pic>
          <p:nvPicPr>
            <p:cNvPr id="5122" name="Picture 2" descr="Image result for png linkedin">
              <a:extLst>
                <a:ext uri="{FF2B5EF4-FFF2-40B4-BE49-F238E27FC236}">
                  <a16:creationId xmlns:a16="http://schemas.microsoft.com/office/drawing/2014/main" id="{43CB4B0B-5480-427F-8C46-9918E2371776}"/>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6794317" y="5433243"/>
              <a:ext cx="670287" cy="670287"/>
            </a:xfrm>
            <a:prstGeom prst="rect">
              <a:avLst/>
            </a:prstGeom>
            <a:noFill/>
            <a:extLst>
              <a:ext uri="{909E8E84-426E-40DD-AFC4-6F175D3DCCD1}">
                <a14:hiddenFill xmlns:a14="http://schemas.microsoft.com/office/drawing/2010/main">
                  <a:solidFill>
                    <a:srgbClr val="FFFFFF"/>
                  </a:solidFill>
                </a14:hiddenFill>
              </a:ext>
            </a:extLst>
          </p:spPr>
        </p:pic>
        <p:sp>
          <p:nvSpPr>
            <p:cNvPr id="16" name="Content Placeholder 2">
              <a:extLst>
                <a:ext uri="{FF2B5EF4-FFF2-40B4-BE49-F238E27FC236}">
                  <a16:creationId xmlns:a16="http://schemas.microsoft.com/office/drawing/2014/main" id="{C6E7DB79-7792-4D78-B266-AFBD68166BAA}"/>
                </a:ext>
              </a:extLst>
            </p:cNvPr>
            <p:cNvSpPr txBox="1">
              <a:spLocks/>
            </p:cNvSpPr>
            <p:nvPr/>
          </p:nvSpPr>
          <p:spPr>
            <a:xfrm>
              <a:off x="7464604" y="5548641"/>
              <a:ext cx="1625130" cy="50353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419" sz="2000" dirty="0" err="1"/>
                <a:t>zedelitoral</a:t>
              </a:r>
              <a:endParaRPr lang="en-US" sz="2000" dirty="0"/>
            </a:p>
          </p:txBody>
        </p:sp>
      </p:grpSp>
      <p:sp>
        <p:nvSpPr>
          <p:cNvPr id="20" name="Content Placeholder 2">
            <a:extLst>
              <a:ext uri="{FF2B5EF4-FFF2-40B4-BE49-F238E27FC236}">
                <a16:creationId xmlns:a16="http://schemas.microsoft.com/office/drawing/2014/main" id="{D24F923F-C4E6-4CB1-9FF5-696034DBE404}"/>
              </a:ext>
            </a:extLst>
          </p:cNvPr>
          <p:cNvSpPr txBox="1">
            <a:spLocks/>
          </p:cNvSpPr>
          <p:nvPr/>
        </p:nvSpPr>
        <p:spPr>
          <a:xfrm>
            <a:off x="889974" y="3319804"/>
            <a:ext cx="10515600" cy="8833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5400" dirty="0">
                <a:latin typeface="Coolvetica Rg" panose="020B0603030602020004" pitchFamily="34" charset="0"/>
              </a:rPr>
              <a:t>www.zedelitoral.ec</a:t>
            </a:r>
          </a:p>
        </p:txBody>
      </p:sp>
      <p:pic>
        <p:nvPicPr>
          <p:cNvPr id="14338" name="Picture 2" descr="Image result for png phone">
            <a:extLst>
              <a:ext uri="{FF2B5EF4-FFF2-40B4-BE49-F238E27FC236}">
                <a16:creationId xmlns:a16="http://schemas.microsoft.com/office/drawing/2014/main" id="{3630C94C-B468-4A9C-B2C8-2DF8B0B30356}"/>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2227578" y="5002422"/>
            <a:ext cx="670287" cy="670287"/>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A048FB24-1ED9-42FC-A61A-83EBB023EB3B}"/>
              </a:ext>
            </a:extLst>
          </p:cNvPr>
          <p:cNvSpPr txBox="1">
            <a:spLocks/>
          </p:cNvSpPr>
          <p:nvPr/>
        </p:nvSpPr>
        <p:spPr>
          <a:xfrm>
            <a:off x="2960064" y="5096497"/>
            <a:ext cx="2954725" cy="50353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latin typeface="Coolvetica Rg" panose="020B0603030602020004" pitchFamily="34" charset="0"/>
              </a:rPr>
              <a:t>+593 42269777 ext. 7015</a:t>
            </a:r>
          </a:p>
        </p:txBody>
      </p:sp>
      <p:pic>
        <p:nvPicPr>
          <p:cNvPr id="14340" name="Picture 4" descr="Image result for png office black">
            <a:extLst>
              <a:ext uri="{FF2B5EF4-FFF2-40B4-BE49-F238E27FC236}">
                <a16:creationId xmlns:a16="http://schemas.microsoft.com/office/drawing/2014/main" id="{D05C6106-73BF-4A24-94BB-F51C5E29A4F4}"/>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6277212" y="4871290"/>
            <a:ext cx="849633" cy="849633"/>
          </a:xfrm>
          <a:prstGeom prst="rect">
            <a:avLst/>
          </a:prstGeom>
          <a:noFill/>
          <a:extLst>
            <a:ext uri="{909E8E84-426E-40DD-AFC4-6F175D3DCCD1}">
              <a14:hiddenFill xmlns:a14="http://schemas.microsoft.com/office/drawing/2010/main">
                <a:solidFill>
                  <a:srgbClr val="FFFFFF"/>
                </a:solidFill>
              </a14:hiddenFill>
            </a:ext>
          </a:extLst>
        </p:spPr>
      </p:pic>
      <p:sp>
        <p:nvSpPr>
          <p:cNvPr id="23" name="Content Placeholder 2">
            <a:extLst>
              <a:ext uri="{FF2B5EF4-FFF2-40B4-BE49-F238E27FC236}">
                <a16:creationId xmlns:a16="http://schemas.microsoft.com/office/drawing/2014/main" id="{4533F7A4-F448-49B4-B780-82A243CA3932}"/>
              </a:ext>
            </a:extLst>
          </p:cNvPr>
          <p:cNvSpPr txBox="1">
            <a:spLocks/>
          </p:cNvSpPr>
          <p:nvPr/>
        </p:nvSpPr>
        <p:spPr>
          <a:xfrm>
            <a:off x="7255087" y="4950264"/>
            <a:ext cx="3795227" cy="742495"/>
          </a:xfrm>
          <a:prstGeom prst="rect">
            <a:avLst/>
          </a:prstGeom>
        </p:spPr>
        <p:txBody>
          <a:bodyPr vert="horz" lIns="91440" tIns="45720" rIns="91440" bIns="45720" rtlCol="0" anchor="ct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2600" dirty="0">
                <a:latin typeface="Coolvetica Rg" panose="020B0603030602020004" pitchFamily="34" charset="0"/>
              </a:rPr>
              <a:t>Km 30.5 Vía Perimetral  </a:t>
            </a:r>
          </a:p>
          <a:p>
            <a:pPr marL="0" indent="0">
              <a:buNone/>
            </a:pPr>
            <a:r>
              <a:rPr lang="es-ES" sz="2600" dirty="0">
                <a:latin typeface="Coolvetica Rg" panose="020B0603030602020004" pitchFamily="34" charset="0"/>
              </a:rPr>
              <a:t>Guayaquil, Ecuador</a:t>
            </a:r>
            <a:endParaRPr lang="en-US" sz="2600" dirty="0">
              <a:latin typeface="Coolvetica Rg" panose="020B0603030602020004" pitchFamily="34" charset="0"/>
            </a:endParaRPr>
          </a:p>
        </p:txBody>
      </p:sp>
    </p:spTree>
    <p:extLst>
      <p:ext uri="{BB962C8B-B14F-4D97-AF65-F5344CB8AC3E}">
        <p14:creationId xmlns:p14="http://schemas.microsoft.com/office/powerpoint/2010/main" val="28406319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B469B6-10F1-4859-BCF2-C083B9CA976D}"/>
              </a:ext>
            </a:extLst>
          </p:cNvPr>
          <p:cNvPicPr>
            <a:picLocks noChangeAspect="1"/>
          </p:cNvPicPr>
          <p:nvPr/>
        </p:nvPicPr>
        <p:blipFill>
          <a:blip r:embed="rId2"/>
          <a:stretch>
            <a:fillRect/>
          </a:stretch>
        </p:blipFill>
        <p:spPr>
          <a:xfrm>
            <a:off x="0" y="1"/>
            <a:ext cx="4804012" cy="6937634"/>
          </a:xfrm>
          <a:prstGeom prst="rect">
            <a:avLst/>
          </a:prstGeom>
        </p:spPr>
      </p:pic>
      <p:sp>
        <p:nvSpPr>
          <p:cNvPr id="3" name="Rectangle 2">
            <a:extLst>
              <a:ext uri="{FF2B5EF4-FFF2-40B4-BE49-F238E27FC236}">
                <a16:creationId xmlns:a16="http://schemas.microsoft.com/office/drawing/2014/main" id="{4A5503AA-6BEC-4C8E-B5D0-33B2CC5DBE05}"/>
              </a:ext>
            </a:extLst>
          </p:cNvPr>
          <p:cNvSpPr/>
          <p:nvPr/>
        </p:nvSpPr>
        <p:spPr>
          <a:xfrm>
            <a:off x="5021178" y="168685"/>
            <a:ext cx="6853989" cy="6894195"/>
          </a:xfrm>
          <a:prstGeom prst="rect">
            <a:avLst/>
          </a:prstGeom>
        </p:spPr>
        <p:txBody>
          <a:bodyPr wrap="square">
            <a:spAutoFit/>
          </a:bodyPr>
          <a:lstStyle/>
          <a:p>
            <a:pPr algn="just"/>
            <a:r>
              <a:rPr lang="en-US" sz="2500" dirty="0">
                <a:latin typeface="Roboto" panose="02000000000000000000" pitchFamily="2" charset="0"/>
                <a:ea typeface="Roboto" panose="02000000000000000000" pitchFamily="2" charset="0"/>
                <a:cs typeface="Roboto" panose="02000000000000000000" pitchFamily="2" charset="0"/>
              </a:rPr>
              <a:t>Despite the vast potential returns to innovation, this study documents that developing countries do far </a:t>
            </a:r>
            <a:r>
              <a:rPr lang="en-US" sz="2500" i="1" dirty="0">
                <a:latin typeface="Roboto" panose="02000000000000000000" pitchFamily="2" charset="0"/>
                <a:ea typeface="Roboto" panose="02000000000000000000" pitchFamily="2" charset="0"/>
                <a:cs typeface="Roboto" panose="02000000000000000000" pitchFamily="2" charset="0"/>
              </a:rPr>
              <a:t>less </a:t>
            </a:r>
            <a:r>
              <a:rPr lang="en-US" sz="2500" dirty="0">
                <a:latin typeface="Roboto" panose="02000000000000000000" pitchFamily="2" charset="0"/>
                <a:ea typeface="Roboto" panose="02000000000000000000" pitchFamily="2" charset="0"/>
                <a:cs typeface="Roboto" panose="02000000000000000000" pitchFamily="2" charset="0"/>
              </a:rPr>
              <a:t>innovation, measured along a variety of dimensions, than advanced countries. This we term the “</a:t>
            </a:r>
            <a:r>
              <a:rPr lang="en-US" sz="2500" i="1" dirty="0">
                <a:latin typeface="Roboto" panose="02000000000000000000" pitchFamily="2" charset="0"/>
                <a:ea typeface="Roboto" panose="02000000000000000000" pitchFamily="2" charset="0"/>
                <a:cs typeface="Roboto" panose="02000000000000000000" pitchFamily="2" charset="0"/>
              </a:rPr>
              <a:t>Innovation Paradox</a:t>
            </a:r>
            <a:r>
              <a:rPr lang="en-US" sz="2500" dirty="0">
                <a:latin typeface="Roboto" panose="02000000000000000000" pitchFamily="2" charset="0"/>
                <a:ea typeface="Roboto" panose="02000000000000000000" pitchFamily="2" charset="0"/>
                <a:cs typeface="Roboto" panose="02000000000000000000" pitchFamily="2" charset="0"/>
              </a:rPr>
              <a:t>.” </a:t>
            </a:r>
            <a:r>
              <a:rPr lang="en-US" sz="2500" b="1" dirty="0">
                <a:latin typeface="Roboto" panose="02000000000000000000" pitchFamily="2" charset="0"/>
                <a:ea typeface="Roboto" panose="02000000000000000000" pitchFamily="2" charset="0"/>
                <a:cs typeface="Roboto" panose="02000000000000000000" pitchFamily="2" charset="0"/>
              </a:rPr>
              <a:t>Developing country firms and governments appear to be leaving billions of dollars on the table, uncollected</a:t>
            </a:r>
            <a:r>
              <a:rPr lang="en-US" sz="2500" dirty="0">
                <a:latin typeface="Roboto" panose="02000000000000000000" pitchFamily="2" charset="0"/>
                <a:ea typeface="Roboto" panose="02000000000000000000" pitchFamily="2" charset="0"/>
                <a:cs typeface="Roboto" panose="02000000000000000000" pitchFamily="2" charset="0"/>
              </a:rPr>
              <a:t>. Indeed, Pritchett (1997), among others, documents a “Great Divergence” of the last two centuries where, instead of poor countries catching up, with few exceptions rich countries continue to pull ahead. Comin and colleagues (Comin and </a:t>
            </a:r>
            <a:r>
              <a:rPr lang="en-US" sz="2500" dirty="0" err="1">
                <a:latin typeface="Roboto" panose="02000000000000000000" pitchFamily="2" charset="0"/>
                <a:ea typeface="Roboto" panose="02000000000000000000" pitchFamily="2" charset="0"/>
                <a:cs typeface="Roboto" panose="02000000000000000000" pitchFamily="2" charset="0"/>
              </a:rPr>
              <a:t>Hobijn</a:t>
            </a:r>
            <a:r>
              <a:rPr lang="en-US" sz="2500" dirty="0">
                <a:latin typeface="Roboto" panose="02000000000000000000" pitchFamily="2" charset="0"/>
                <a:ea typeface="Roboto" panose="02000000000000000000" pitchFamily="2" charset="0"/>
                <a:cs typeface="Roboto" panose="02000000000000000000" pitchFamily="2" charset="0"/>
              </a:rPr>
              <a:t> 2004; Comin and Ferrer 2013) argue that it is precisely the differences in the rate of adoption of new technologies that drives the magnitude of the Great Divergence.</a:t>
            </a:r>
          </a:p>
        </p:txBody>
      </p:sp>
    </p:spTree>
    <p:extLst>
      <p:ext uri="{BB962C8B-B14F-4D97-AF65-F5344CB8AC3E}">
        <p14:creationId xmlns:p14="http://schemas.microsoft.com/office/powerpoint/2010/main" val="35599802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73B121-BFB7-4F72-B6C0-3BB509861345}"/>
              </a:ext>
            </a:extLst>
          </p:cNvPr>
          <p:cNvPicPr>
            <a:picLocks noChangeAspect="1"/>
          </p:cNvPicPr>
          <p:nvPr/>
        </p:nvPicPr>
        <p:blipFill>
          <a:blip r:embed="rId2"/>
          <a:stretch>
            <a:fillRect/>
          </a:stretch>
        </p:blipFill>
        <p:spPr>
          <a:xfrm>
            <a:off x="2683155" y="0"/>
            <a:ext cx="6825689" cy="6858000"/>
          </a:xfrm>
          <a:prstGeom prst="rect">
            <a:avLst/>
          </a:prstGeom>
        </p:spPr>
      </p:pic>
    </p:spTree>
    <p:extLst>
      <p:ext uri="{BB962C8B-B14F-4D97-AF65-F5344CB8AC3E}">
        <p14:creationId xmlns:p14="http://schemas.microsoft.com/office/powerpoint/2010/main" val="583188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50CCA4-B73C-44C1-B52F-7B1A0F94844A}"/>
              </a:ext>
            </a:extLst>
          </p:cNvPr>
          <p:cNvPicPr>
            <a:picLocks noChangeAspect="1"/>
          </p:cNvPicPr>
          <p:nvPr/>
        </p:nvPicPr>
        <p:blipFill>
          <a:blip r:embed="rId2"/>
          <a:stretch>
            <a:fillRect/>
          </a:stretch>
        </p:blipFill>
        <p:spPr>
          <a:xfrm>
            <a:off x="-26716" y="573206"/>
            <a:ext cx="12348668" cy="5773003"/>
          </a:xfrm>
          <a:prstGeom prst="rect">
            <a:avLst/>
          </a:prstGeom>
        </p:spPr>
      </p:pic>
    </p:spTree>
    <p:extLst>
      <p:ext uri="{BB962C8B-B14F-4D97-AF65-F5344CB8AC3E}">
        <p14:creationId xmlns:p14="http://schemas.microsoft.com/office/powerpoint/2010/main" val="28741845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https://scontent.fuio13-1.fna.fbcdn.net/v/t1.0-9/18581499_1894853574106721_8172565307437019090_n.jpg?_nc_cat=100&amp;_nc_ht=scontent.fuio13-1.fna&amp;oh=8ccf384f01cd4bbc28f629080f76f79d&amp;oe=5D49DB1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305" y="1860885"/>
            <a:ext cx="8933389" cy="499711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17258B3-2D5C-4B7D-96B1-AF94E4FDB3AC}"/>
              </a:ext>
            </a:extLst>
          </p:cNvPr>
          <p:cNvSpPr/>
          <p:nvPr/>
        </p:nvSpPr>
        <p:spPr>
          <a:xfrm>
            <a:off x="7828547" y="2855783"/>
            <a:ext cx="4154906" cy="2677656"/>
          </a:xfrm>
          <a:prstGeom prst="rect">
            <a:avLst/>
          </a:prstGeom>
        </p:spPr>
        <p:txBody>
          <a:bodyPr wrap="square">
            <a:spAutoFit/>
          </a:bodyPr>
          <a:lstStyle/>
          <a:p>
            <a:pPr algn="just"/>
            <a:r>
              <a:rPr lang="es-ES" sz="2800" dirty="0" smtClean="0">
                <a:latin typeface="Roboto" panose="02000000000000000000" pitchFamily="2" charset="0"/>
                <a:ea typeface="Roboto" panose="02000000000000000000" pitchFamily="2" charset="0"/>
                <a:cs typeface="Roboto" panose="02000000000000000000" pitchFamily="2" charset="0"/>
              </a:rPr>
              <a:t>Construir </a:t>
            </a:r>
            <a:r>
              <a:rPr lang="es-ES" sz="2800" dirty="0">
                <a:latin typeface="Roboto" panose="02000000000000000000" pitchFamily="2" charset="0"/>
                <a:ea typeface="Roboto" panose="02000000000000000000" pitchFamily="2" charset="0"/>
                <a:cs typeface="Roboto" panose="02000000000000000000" pitchFamily="2" charset="0"/>
              </a:rPr>
              <a:t>infraestructuras </a:t>
            </a:r>
            <a:r>
              <a:rPr lang="es-ES" sz="2800" dirty="0" err="1">
                <a:latin typeface="Roboto" panose="02000000000000000000" pitchFamily="2" charset="0"/>
                <a:ea typeface="Roboto" panose="02000000000000000000" pitchFamily="2" charset="0"/>
                <a:cs typeface="Roboto" panose="02000000000000000000" pitchFamily="2" charset="0"/>
              </a:rPr>
              <a:t>resilientes</a:t>
            </a:r>
            <a:r>
              <a:rPr lang="es-ES" sz="2800" dirty="0">
                <a:latin typeface="Roboto" panose="02000000000000000000" pitchFamily="2" charset="0"/>
                <a:ea typeface="Roboto" panose="02000000000000000000" pitchFamily="2" charset="0"/>
                <a:cs typeface="Roboto" panose="02000000000000000000" pitchFamily="2" charset="0"/>
              </a:rPr>
              <a:t>, promover la industrialización inclusiva y sostenible y fomentar la </a:t>
            </a:r>
            <a:r>
              <a:rPr lang="es-ES" sz="2800" dirty="0" smtClean="0">
                <a:latin typeface="Roboto" panose="02000000000000000000" pitchFamily="2" charset="0"/>
                <a:ea typeface="Roboto" panose="02000000000000000000" pitchFamily="2" charset="0"/>
                <a:cs typeface="Roboto" panose="02000000000000000000" pitchFamily="2" charset="0"/>
              </a:rPr>
              <a:t>innovación</a:t>
            </a:r>
            <a:r>
              <a:rPr lang="es-ES" sz="2800" baseline="30000" dirty="0" smtClean="0">
                <a:latin typeface="Roboto" panose="02000000000000000000" pitchFamily="2" charset="0"/>
                <a:ea typeface="Roboto" panose="02000000000000000000" pitchFamily="2" charset="0"/>
                <a:cs typeface="Roboto" panose="02000000000000000000" pitchFamily="2" charset="0"/>
              </a:rPr>
              <a:t>1</a:t>
            </a:r>
            <a:r>
              <a:rPr lang="es-ES" sz="2800" dirty="0" smtClean="0">
                <a:latin typeface="Roboto" panose="02000000000000000000" pitchFamily="2" charset="0"/>
                <a:ea typeface="Roboto" panose="02000000000000000000" pitchFamily="2" charset="0"/>
                <a:cs typeface="Roboto" panose="02000000000000000000" pitchFamily="2" charset="0"/>
              </a:rPr>
              <a:t>.</a:t>
            </a:r>
            <a:endParaRPr lang="es-ES" sz="2800" dirty="0">
              <a:latin typeface="Roboto" panose="02000000000000000000" pitchFamily="2" charset="0"/>
              <a:ea typeface="Roboto" panose="02000000000000000000" pitchFamily="2" charset="0"/>
              <a:cs typeface="Roboto" panose="02000000000000000000" pitchFamily="2" charset="0"/>
            </a:endParaRPr>
          </a:p>
        </p:txBody>
      </p:sp>
      <p:pic>
        <p:nvPicPr>
          <p:cNvPr id="5" name="Imagen 4"/>
          <p:cNvPicPr>
            <a:picLocks noChangeAspect="1"/>
          </p:cNvPicPr>
          <p:nvPr/>
        </p:nvPicPr>
        <p:blipFill>
          <a:blip r:embed="rId3"/>
          <a:stretch>
            <a:fillRect/>
          </a:stretch>
        </p:blipFill>
        <p:spPr>
          <a:xfrm>
            <a:off x="-80210" y="0"/>
            <a:ext cx="12372352" cy="1989221"/>
          </a:xfrm>
          <a:prstGeom prst="rect">
            <a:avLst/>
          </a:prstGeom>
        </p:spPr>
      </p:pic>
      <p:sp>
        <p:nvSpPr>
          <p:cNvPr id="7" name="CuadroTexto 6"/>
          <p:cNvSpPr txBox="1"/>
          <p:nvPr/>
        </p:nvSpPr>
        <p:spPr>
          <a:xfrm>
            <a:off x="7395410" y="609889"/>
            <a:ext cx="1876927" cy="769441"/>
          </a:xfrm>
          <a:prstGeom prst="rect">
            <a:avLst/>
          </a:prstGeom>
          <a:noFill/>
        </p:spPr>
        <p:txBody>
          <a:bodyPr wrap="square" rtlCol="0">
            <a:spAutoFit/>
          </a:bodyPr>
          <a:lstStyle/>
          <a:p>
            <a:r>
              <a:rPr lang="en-US" sz="4400" b="1" dirty="0" smtClean="0">
                <a:solidFill>
                  <a:schemeClr val="bg1"/>
                </a:solidFill>
                <a:latin typeface="Arial Narrow" panose="020B0606020202030204" pitchFamily="34" charset="0"/>
              </a:rPr>
              <a:t>ODS</a:t>
            </a:r>
            <a:endParaRPr lang="en-US" sz="4400" b="1" dirty="0">
              <a:solidFill>
                <a:schemeClr val="bg1"/>
              </a:solidFill>
              <a:latin typeface="Arial Narrow" panose="020B0606020202030204" pitchFamily="34" charset="0"/>
            </a:endParaRPr>
          </a:p>
        </p:txBody>
      </p:sp>
      <p:sp>
        <p:nvSpPr>
          <p:cNvPr id="9" name="CuadroTexto 8"/>
          <p:cNvSpPr txBox="1"/>
          <p:nvPr/>
        </p:nvSpPr>
        <p:spPr>
          <a:xfrm>
            <a:off x="7790386" y="6400001"/>
            <a:ext cx="4363453" cy="307777"/>
          </a:xfrm>
          <a:prstGeom prst="rect">
            <a:avLst/>
          </a:prstGeom>
          <a:noFill/>
        </p:spPr>
        <p:txBody>
          <a:bodyPr wrap="square" rtlCol="0">
            <a:spAutoFit/>
          </a:bodyPr>
          <a:lstStyle/>
          <a:p>
            <a:r>
              <a:rPr lang="en-US" sz="1400" dirty="0" smtClean="0">
                <a:latin typeface="Roboto" panose="02000000000000000000" pitchFamily="2" charset="0"/>
                <a:ea typeface="Roboto" panose="02000000000000000000" pitchFamily="2" charset="0"/>
                <a:cs typeface="Roboto" panose="02000000000000000000" pitchFamily="2" charset="0"/>
                <a:hlinkClick r:id="rId4"/>
              </a:rPr>
              <a:t>1. http</a:t>
            </a:r>
            <a:r>
              <a:rPr lang="en-US" sz="1400" dirty="0">
                <a:latin typeface="Roboto" panose="02000000000000000000" pitchFamily="2" charset="0"/>
                <a:ea typeface="Roboto" panose="02000000000000000000" pitchFamily="2" charset="0"/>
                <a:cs typeface="Roboto" panose="02000000000000000000" pitchFamily="2" charset="0"/>
                <a:hlinkClick r:id="rId4"/>
              </a:rPr>
              <a:t>://rsw-systems.com/technology?lang=es</a:t>
            </a:r>
            <a:endParaRPr lang="en-US" sz="14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7606997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a 9"/>
          <p:cNvGraphicFramePr/>
          <p:nvPr>
            <p:extLst>
              <p:ext uri="{D42A27DB-BD31-4B8C-83A1-F6EECF244321}">
                <p14:modId xmlns:p14="http://schemas.microsoft.com/office/powerpoint/2010/main" val="2766383076"/>
              </p:ext>
            </p:extLst>
          </p:nvPr>
        </p:nvGraphicFramePr>
        <p:xfrm>
          <a:off x="217570" y="6391"/>
          <a:ext cx="11774906" cy="68018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1C9B2C5A-337A-4497-9F2B-4BBF0DF7D6E3}"/>
              </a:ext>
            </a:extLst>
          </p:cNvPr>
          <p:cNvSpPr>
            <a:spLocks noGrp="1"/>
          </p:cNvSpPr>
          <p:nvPr>
            <p:ph type="title"/>
          </p:nvPr>
        </p:nvSpPr>
        <p:spPr/>
        <p:txBody>
          <a:bodyPr/>
          <a:lstStyle/>
          <a:p>
            <a:pPr algn="ctr"/>
            <a:r>
              <a:rPr lang="es-ES_tradnl" b="1" dirty="0" smtClean="0">
                <a:latin typeface="Lemon/Milk" panose="020B0603050302020204" pitchFamily="34" charset="0"/>
              </a:rPr>
              <a:t>cadena de innovación</a:t>
            </a:r>
            <a:endParaRPr lang="en-US" dirty="0"/>
          </a:p>
        </p:txBody>
      </p:sp>
      <p:sp>
        <p:nvSpPr>
          <p:cNvPr id="13" name="Flecha izquierda y derecha 12"/>
          <p:cNvSpPr/>
          <p:nvPr/>
        </p:nvSpPr>
        <p:spPr>
          <a:xfrm>
            <a:off x="419100" y="1321722"/>
            <a:ext cx="11371846" cy="1540042"/>
          </a:xfrm>
          <a:prstGeom prst="leftRightArrow">
            <a:avLst>
              <a:gd name="adj1" fmla="val 56393"/>
              <a:gd name="adj2" fmla="val 39328"/>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latin typeface="Lemon/Milk" panose="020B0603050302020204" pitchFamily="34" charset="0"/>
              </a:rPr>
              <a:t>SUSTENTABILIDAD</a:t>
            </a:r>
            <a:endParaRPr lang="en-US" sz="4000" dirty="0">
              <a:latin typeface="Lemon/Milk" panose="020B0603050302020204" pitchFamily="34" charset="0"/>
            </a:endParaRPr>
          </a:p>
        </p:txBody>
      </p:sp>
      <p:sp>
        <p:nvSpPr>
          <p:cNvPr id="15" name="Cerrar llave 14"/>
          <p:cNvSpPr/>
          <p:nvPr/>
        </p:nvSpPr>
        <p:spPr>
          <a:xfrm rot="5400000">
            <a:off x="6983754" y="2530043"/>
            <a:ext cx="490495" cy="3208420"/>
          </a:xfrm>
          <a:prstGeom prst="rightBrace">
            <a:avLst>
              <a:gd name="adj1" fmla="val 30802"/>
              <a:gd name="adj2" fmla="val 52462"/>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Pentágono 15"/>
          <p:cNvSpPr/>
          <p:nvPr/>
        </p:nvSpPr>
        <p:spPr>
          <a:xfrm rot="5400000">
            <a:off x="6082038" y="5179724"/>
            <a:ext cx="2139588" cy="828295"/>
          </a:xfrm>
          <a:prstGeom prst="homePlate">
            <a:avLst>
              <a:gd name="adj" fmla="val 80042"/>
            </a:avLst>
          </a:prstGeom>
          <a:solidFill>
            <a:schemeClr val="accent5">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Lemon/Milk" panose="020B0603050302020204" pitchFamily="34" charset="0"/>
              </a:rPr>
              <a:t>INVENCIÓN</a:t>
            </a:r>
            <a:endParaRPr lang="en-US" dirty="0">
              <a:solidFill>
                <a:schemeClr val="tx1"/>
              </a:solidFill>
              <a:latin typeface="Lemon/Milk" panose="020B0603050302020204" pitchFamily="34" charset="0"/>
            </a:endParaRPr>
          </a:p>
        </p:txBody>
      </p:sp>
      <p:sp>
        <p:nvSpPr>
          <p:cNvPr id="17" name="Pentágono 16"/>
          <p:cNvSpPr/>
          <p:nvPr/>
        </p:nvSpPr>
        <p:spPr>
          <a:xfrm rot="16200000">
            <a:off x="9540228" y="4639364"/>
            <a:ext cx="2464093" cy="962527"/>
          </a:xfrm>
          <a:prstGeom prst="homePlat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Lemon/Milk" panose="020B0603050302020204" pitchFamily="34" charset="0"/>
              </a:rPr>
              <a:t>EMPRENDIMIENTO</a:t>
            </a:r>
            <a:endParaRPr lang="en-US" dirty="0">
              <a:latin typeface="Lemon/Milk" panose="020B0603050302020204" pitchFamily="34" charset="0"/>
            </a:endParaRPr>
          </a:p>
        </p:txBody>
      </p:sp>
    </p:spTree>
    <p:extLst>
      <p:ext uri="{BB962C8B-B14F-4D97-AF65-F5344CB8AC3E}">
        <p14:creationId xmlns:p14="http://schemas.microsoft.com/office/powerpoint/2010/main" val="34018953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F7F19-C32C-418E-BE46-C163AE4C19CF}"/>
              </a:ext>
            </a:extLst>
          </p:cNvPr>
          <p:cNvSpPr>
            <a:spLocks noGrp="1"/>
          </p:cNvSpPr>
          <p:nvPr>
            <p:ph type="title"/>
          </p:nvPr>
        </p:nvSpPr>
        <p:spPr>
          <a:xfrm>
            <a:off x="838200" y="2766218"/>
            <a:ext cx="10515600" cy="1325563"/>
          </a:xfrm>
        </p:spPr>
        <p:txBody>
          <a:bodyPr/>
          <a:lstStyle/>
          <a:p>
            <a:pPr algn="ctr"/>
            <a:r>
              <a:rPr lang="en-US" dirty="0" err="1"/>
              <a:t>Sistemas</a:t>
            </a:r>
            <a:r>
              <a:rPr lang="en-US" dirty="0"/>
              <a:t> </a:t>
            </a:r>
            <a:r>
              <a:rPr lang="en-US" dirty="0" err="1"/>
              <a:t>Nacionales</a:t>
            </a:r>
            <a:r>
              <a:rPr lang="en-US" dirty="0"/>
              <a:t> de Innovación</a:t>
            </a:r>
          </a:p>
        </p:txBody>
      </p:sp>
    </p:spTree>
    <p:extLst>
      <p:ext uri="{BB962C8B-B14F-4D97-AF65-F5344CB8AC3E}">
        <p14:creationId xmlns:p14="http://schemas.microsoft.com/office/powerpoint/2010/main" val="19632645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1C0B06-B1D4-4759-A4A3-47BE959581F9}"/>
              </a:ext>
            </a:extLst>
          </p:cNvPr>
          <p:cNvPicPr>
            <a:picLocks noChangeAspect="1"/>
          </p:cNvPicPr>
          <p:nvPr/>
        </p:nvPicPr>
        <p:blipFill>
          <a:blip r:embed="rId2"/>
          <a:stretch>
            <a:fillRect/>
          </a:stretch>
        </p:blipFill>
        <p:spPr>
          <a:xfrm>
            <a:off x="48345" y="1140762"/>
            <a:ext cx="12148990" cy="5580879"/>
          </a:xfrm>
          <a:prstGeom prst="rect">
            <a:avLst/>
          </a:prstGeom>
        </p:spPr>
      </p:pic>
      <p:sp>
        <p:nvSpPr>
          <p:cNvPr id="3" name="Title 2">
            <a:extLst>
              <a:ext uri="{FF2B5EF4-FFF2-40B4-BE49-F238E27FC236}">
                <a16:creationId xmlns:a16="http://schemas.microsoft.com/office/drawing/2014/main" id="{9CC6E307-68D5-4DDC-9A24-BD3FA37B4A02}"/>
              </a:ext>
            </a:extLst>
          </p:cNvPr>
          <p:cNvSpPr>
            <a:spLocks noGrp="1"/>
          </p:cNvSpPr>
          <p:nvPr>
            <p:ph type="title"/>
          </p:nvPr>
        </p:nvSpPr>
        <p:spPr>
          <a:xfrm>
            <a:off x="917713" y="0"/>
            <a:ext cx="10515600" cy="1325563"/>
          </a:xfrm>
        </p:spPr>
        <p:txBody>
          <a:bodyPr/>
          <a:lstStyle/>
          <a:p>
            <a:pPr algn="ctr"/>
            <a:r>
              <a:rPr lang="en-US" dirty="0" err="1">
                <a:latin typeface="Lemon/Milk" panose="020B0603050302020204" pitchFamily="34" charset="0"/>
              </a:rPr>
              <a:t>Inglaterra</a:t>
            </a:r>
            <a:endParaRPr lang="en-US" dirty="0">
              <a:latin typeface="Lemon/Milk" panose="020B0603050302020204" pitchFamily="34" charset="0"/>
            </a:endParaRPr>
          </a:p>
        </p:txBody>
      </p:sp>
    </p:spTree>
    <p:extLst>
      <p:ext uri="{BB962C8B-B14F-4D97-AF65-F5344CB8AC3E}">
        <p14:creationId xmlns:p14="http://schemas.microsoft.com/office/powerpoint/2010/main" val="378041694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745</TotalTime>
  <Words>1036</Words>
  <Application>Microsoft Office PowerPoint</Application>
  <PresentationFormat>Panorámica</PresentationFormat>
  <Paragraphs>105</Paragraphs>
  <Slides>23</Slides>
  <Notes>7</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23</vt:i4>
      </vt:variant>
    </vt:vector>
  </HeadingPairs>
  <TitlesOfParts>
    <vt:vector size="32" baseType="lpstr">
      <vt:lpstr>Arial</vt:lpstr>
      <vt:lpstr>Arial Narrow</vt:lpstr>
      <vt:lpstr>Calibri</vt:lpstr>
      <vt:lpstr>Calibri Light</vt:lpstr>
      <vt:lpstr>Coolvetica Rg</vt:lpstr>
      <vt:lpstr>Lemon/Milk</vt:lpstr>
      <vt:lpstr>Roboto</vt:lpstr>
      <vt:lpstr>Wingdings</vt:lpstr>
      <vt:lpstr>Office Theme</vt:lpstr>
      <vt:lpstr>INNOVACIÓN</vt:lpstr>
      <vt:lpstr>Innovación: motor de desarrollo</vt:lpstr>
      <vt:lpstr>Presentación de PowerPoint</vt:lpstr>
      <vt:lpstr>Presentación de PowerPoint</vt:lpstr>
      <vt:lpstr>Presentación de PowerPoint</vt:lpstr>
      <vt:lpstr>Presentación de PowerPoint</vt:lpstr>
      <vt:lpstr>cadena de innovación</vt:lpstr>
      <vt:lpstr>Sistemas Nacionales de Innovación</vt:lpstr>
      <vt:lpstr>Inglaterra</vt:lpstr>
      <vt:lpstr>Inglaterra: Política Industrial</vt:lpstr>
      <vt:lpstr>Presentación de PowerPoint</vt:lpstr>
      <vt:lpstr>Presentación de PowerPoint</vt:lpstr>
      <vt:lpstr>ZEDE del Litoral TIPOLOGÍAS</vt:lpstr>
      <vt:lpstr>Presentación de PowerPoint</vt:lpstr>
      <vt:lpstr>Presentación de PowerPoint</vt:lpstr>
      <vt:lpstr>Cooperación con ESPOL</vt:lpstr>
      <vt:lpstr>Presentación de PowerPoint</vt:lpstr>
      <vt:lpstr>¿COMO SER PARTE DE LA ZEDE?</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INNOVACIÓN</dc:title>
  <dc:creator>Sergio Flores Macias</dc:creator>
  <cp:lastModifiedBy>Paola Garzón</cp:lastModifiedBy>
  <cp:revision>13</cp:revision>
  <dcterms:created xsi:type="dcterms:W3CDTF">2019-04-04T16:19:19Z</dcterms:created>
  <dcterms:modified xsi:type="dcterms:W3CDTF">2019-04-12T21:49:16Z</dcterms:modified>
</cp:coreProperties>
</file>